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80" r:id="rId2"/>
    <p:sldMasterId id="2147483650" r:id="rId3"/>
    <p:sldMasterId id="2147483660" r:id="rId4"/>
    <p:sldMasterId id="2147483669" r:id="rId5"/>
    <p:sldMasterId id="2147483676" r:id="rId6"/>
  </p:sldMasterIdLst>
  <p:notesMasterIdLst>
    <p:notesMasterId r:id="rId89"/>
  </p:notesMasterIdLst>
  <p:handoutMasterIdLst>
    <p:handoutMasterId r:id="rId90"/>
  </p:handoutMasterIdLst>
  <p:sldIdLst>
    <p:sldId id="258" r:id="rId7"/>
    <p:sldId id="259" r:id="rId8"/>
    <p:sldId id="260" r:id="rId9"/>
    <p:sldId id="517" r:id="rId10"/>
    <p:sldId id="483" r:id="rId11"/>
    <p:sldId id="518" r:id="rId12"/>
    <p:sldId id="420" r:id="rId13"/>
    <p:sldId id="421" r:id="rId14"/>
    <p:sldId id="422" r:id="rId15"/>
    <p:sldId id="423" r:id="rId16"/>
    <p:sldId id="431" r:id="rId17"/>
    <p:sldId id="447" r:id="rId18"/>
    <p:sldId id="448" r:id="rId19"/>
    <p:sldId id="449" r:id="rId20"/>
    <p:sldId id="482" r:id="rId21"/>
    <p:sldId id="367" r:id="rId22"/>
    <p:sldId id="425" r:id="rId23"/>
    <p:sldId id="426" r:id="rId24"/>
    <p:sldId id="454" r:id="rId25"/>
    <p:sldId id="457" r:id="rId26"/>
    <p:sldId id="459" r:id="rId27"/>
    <p:sldId id="456" r:id="rId28"/>
    <p:sldId id="460" r:id="rId29"/>
    <p:sldId id="417" r:id="rId30"/>
    <p:sldId id="498" r:id="rId31"/>
    <p:sldId id="427" r:id="rId32"/>
    <p:sldId id="463" r:id="rId33"/>
    <p:sldId id="450" r:id="rId34"/>
    <p:sldId id="432" r:id="rId35"/>
    <p:sldId id="433" r:id="rId36"/>
    <p:sldId id="495" r:id="rId37"/>
    <p:sldId id="499" r:id="rId38"/>
    <p:sldId id="465" r:id="rId39"/>
    <p:sldId id="466" r:id="rId40"/>
    <p:sldId id="467" r:id="rId41"/>
    <p:sldId id="514" r:id="rId42"/>
    <p:sldId id="513" r:id="rId43"/>
    <p:sldId id="437" r:id="rId44"/>
    <p:sldId id="438" r:id="rId45"/>
    <p:sldId id="503" r:id="rId46"/>
    <p:sldId id="504" r:id="rId47"/>
    <p:sldId id="492" r:id="rId48"/>
    <p:sldId id="434" r:id="rId49"/>
    <p:sldId id="435" r:id="rId50"/>
    <p:sldId id="436" r:id="rId51"/>
    <p:sldId id="468" r:id="rId52"/>
    <p:sldId id="500" r:id="rId53"/>
    <p:sldId id="461" r:id="rId54"/>
    <p:sldId id="485" r:id="rId55"/>
    <p:sldId id="493" r:id="rId56"/>
    <p:sldId id="494" r:id="rId57"/>
    <p:sldId id="439" r:id="rId58"/>
    <p:sldId id="440" r:id="rId59"/>
    <p:sldId id="496" r:id="rId60"/>
    <p:sldId id="508" r:id="rId61"/>
    <p:sldId id="510" r:id="rId62"/>
    <p:sldId id="474" r:id="rId63"/>
    <p:sldId id="444" r:id="rId64"/>
    <p:sldId id="445" r:id="rId65"/>
    <p:sldId id="506" r:id="rId66"/>
    <p:sldId id="484" r:id="rId67"/>
    <p:sldId id="488" r:id="rId68"/>
    <p:sldId id="489" r:id="rId69"/>
    <p:sldId id="487" r:id="rId70"/>
    <p:sldId id="428" r:id="rId71"/>
    <p:sldId id="429" r:id="rId72"/>
    <p:sldId id="430" r:id="rId73"/>
    <p:sldId id="490" r:id="rId74"/>
    <p:sldId id="491" r:id="rId75"/>
    <p:sldId id="486" r:id="rId76"/>
    <p:sldId id="471" r:id="rId77"/>
    <p:sldId id="451" r:id="rId78"/>
    <p:sldId id="452" r:id="rId79"/>
    <p:sldId id="453" r:id="rId80"/>
    <p:sldId id="479" r:id="rId81"/>
    <p:sldId id="477" r:id="rId82"/>
    <p:sldId id="478" r:id="rId83"/>
    <p:sldId id="516" r:id="rId84"/>
    <p:sldId id="442" r:id="rId85"/>
    <p:sldId id="497" r:id="rId86"/>
    <p:sldId id="501" r:id="rId87"/>
    <p:sldId id="515" r:id="rId88"/>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LEB, RACHAEL" initials="MR" lastIdx="3" clrIdx="0">
    <p:extLst>
      <p:ext uri="{19B8F6BF-5375-455C-9EA6-DF929625EA0E}">
        <p15:presenceInfo xmlns:p15="http://schemas.microsoft.com/office/powerpoint/2012/main" userId="S-1-5-21-45967694-370826977-176895030-1209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0A24"/>
    <a:srgbClr val="A30C33"/>
    <a:srgbClr val="A6A6A4"/>
    <a:srgbClr val="336699"/>
    <a:srgbClr val="80807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77146" autoAdjust="0"/>
  </p:normalViewPr>
  <p:slideViewPr>
    <p:cSldViewPr showGuides="1">
      <p:cViewPr varScale="1">
        <p:scale>
          <a:sx n="56" d="100"/>
          <a:sy n="56" d="100"/>
        </p:scale>
        <p:origin x="804" y="48"/>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2045"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CB828B-1E57-49AD-9B58-9EC590F445E9}" type="doc">
      <dgm:prSet loTypeId="urn:microsoft.com/office/officeart/2005/8/layout/default" loCatId="list" qsTypeId="urn:microsoft.com/office/officeart/2005/8/quickstyle/simple2" qsCatId="simple" csTypeId="urn:microsoft.com/office/officeart/2005/8/colors/accent0_3" csCatId="mainScheme" phldr="1"/>
      <dgm:spPr/>
      <dgm:t>
        <a:bodyPr/>
        <a:lstStyle/>
        <a:p>
          <a:endParaRPr lang="en-US"/>
        </a:p>
      </dgm:t>
    </dgm:pt>
    <dgm:pt modelId="{EAB6082E-CB30-4BE8-B020-916FF897396E}">
      <dgm:prSet phldrT="[Text]"/>
      <dgm:spPr/>
      <dgm:t>
        <a:bodyPr/>
        <a:lstStyle/>
        <a:p>
          <a:r>
            <a:rPr lang="en-US" dirty="0" smtClean="0"/>
            <a:t>HIV</a:t>
          </a:r>
          <a:endParaRPr lang="en-US" dirty="0"/>
        </a:p>
      </dgm:t>
    </dgm:pt>
    <dgm:pt modelId="{4AF31B1A-A73E-4383-A86D-41EAD99DCECB}" type="parTrans" cxnId="{FC5B121A-69B8-4ADE-95CF-2AC1F8C3BF6D}">
      <dgm:prSet/>
      <dgm:spPr/>
      <dgm:t>
        <a:bodyPr/>
        <a:lstStyle/>
        <a:p>
          <a:endParaRPr lang="en-US"/>
        </a:p>
      </dgm:t>
    </dgm:pt>
    <dgm:pt modelId="{AF187589-3297-400C-82CD-4F8DD9B44BD1}" type="sibTrans" cxnId="{FC5B121A-69B8-4ADE-95CF-2AC1F8C3BF6D}">
      <dgm:prSet/>
      <dgm:spPr/>
      <dgm:t>
        <a:bodyPr/>
        <a:lstStyle/>
        <a:p>
          <a:endParaRPr lang="en-US"/>
        </a:p>
      </dgm:t>
    </dgm:pt>
    <dgm:pt modelId="{64881043-C525-431B-9167-1ADB9E0DC3EF}">
      <dgm:prSet phldrT="[Text]"/>
      <dgm:spPr/>
      <dgm:t>
        <a:bodyPr/>
        <a:lstStyle/>
        <a:p>
          <a:r>
            <a:rPr lang="en-US" dirty="0" smtClean="0"/>
            <a:t>Cystic Fibrosis</a:t>
          </a:r>
          <a:endParaRPr lang="en-US" dirty="0"/>
        </a:p>
      </dgm:t>
    </dgm:pt>
    <dgm:pt modelId="{2B300DE0-A408-4B4B-BC68-DF1E2A3E8CE0}" type="parTrans" cxnId="{4B92C9DF-3270-4B63-B0AA-70CFCFC35D99}">
      <dgm:prSet/>
      <dgm:spPr/>
      <dgm:t>
        <a:bodyPr/>
        <a:lstStyle/>
        <a:p>
          <a:endParaRPr lang="en-US"/>
        </a:p>
      </dgm:t>
    </dgm:pt>
    <dgm:pt modelId="{1087304B-17A1-4D04-ADD1-F6D37583F0C1}" type="sibTrans" cxnId="{4B92C9DF-3270-4B63-B0AA-70CFCFC35D99}">
      <dgm:prSet/>
      <dgm:spPr/>
      <dgm:t>
        <a:bodyPr/>
        <a:lstStyle/>
        <a:p>
          <a:endParaRPr lang="en-US"/>
        </a:p>
      </dgm:t>
    </dgm:pt>
    <dgm:pt modelId="{896BBD34-9046-4A7A-9AA4-98E08183C40E}">
      <dgm:prSet phldrT="[Text]"/>
      <dgm:spPr/>
      <dgm:t>
        <a:bodyPr/>
        <a:lstStyle/>
        <a:p>
          <a:r>
            <a:rPr lang="en-US" dirty="0" smtClean="0"/>
            <a:t>ID</a:t>
          </a:r>
          <a:endParaRPr lang="en-US" dirty="0"/>
        </a:p>
      </dgm:t>
    </dgm:pt>
    <dgm:pt modelId="{F1E97DF9-B429-47B2-8C80-AC4618913897}" type="parTrans" cxnId="{58C142A6-7E61-4353-B245-B8D49BB0E5F3}">
      <dgm:prSet/>
      <dgm:spPr/>
      <dgm:t>
        <a:bodyPr/>
        <a:lstStyle/>
        <a:p>
          <a:endParaRPr lang="en-US"/>
        </a:p>
      </dgm:t>
    </dgm:pt>
    <dgm:pt modelId="{5C7420A8-3DD7-4061-BCC2-D572C67183F1}" type="sibTrans" cxnId="{58C142A6-7E61-4353-B245-B8D49BB0E5F3}">
      <dgm:prSet/>
      <dgm:spPr/>
      <dgm:t>
        <a:bodyPr/>
        <a:lstStyle/>
        <a:p>
          <a:endParaRPr lang="en-US"/>
        </a:p>
      </dgm:t>
    </dgm:pt>
    <dgm:pt modelId="{49CA0582-4B5A-4264-90E0-BF96D7A2E84E}">
      <dgm:prSet phldrT="[Text]"/>
      <dgm:spPr/>
      <dgm:t>
        <a:bodyPr/>
        <a:lstStyle/>
        <a:p>
          <a:r>
            <a:rPr lang="en-US" dirty="0" smtClean="0"/>
            <a:t>Neurology</a:t>
          </a:r>
          <a:endParaRPr lang="en-US" dirty="0"/>
        </a:p>
      </dgm:t>
    </dgm:pt>
    <dgm:pt modelId="{EA6A4326-4278-47F6-AE8A-50B2AC6BE4E6}" type="parTrans" cxnId="{BECA4F4E-5823-45C8-AB0E-CAE8DB9B8E5F}">
      <dgm:prSet/>
      <dgm:spPr/>
      <dgm:t>
        <a:bodyPr/>
        <a:lstStyle/>
        <a:p>
          <a:endParaRPr lang="en-US"/>
        </a:p>
      </dgm:t>
    </dgm:pt>
    <dgm:pt modelId="{46B6A255-D3EF-47EE-81D1-3661D715A615}" type="sibTrans" cxnId="{BECA4F4E-5823-45C8-AB0E-CAE8DB9B8E5F}">
      <dgm:prSet/>
      <dgm:spPr/>
      <dgm:t>
        <a:bodyPr/>
        <a:lstStyle/>
        <a:p>
          <a:endParaRPr lang="en-US"/>
        </a:p>
      </dgm:t>
    </dgm:pt>
    <dgm:pt modelId="{F7531AF6-8500-44E9-9C20-9C556DF58B64}">
      <dgm:prSet phldrT="[Text]"/>
      <dgm:spPr/>
      <dgm:t>
        <a:bodyPr/>
        <a:lstStyle/>
        <a:p>
          <a:r>
            <a:rPr lang="en-US" dirty="0" smtClean="0"/>
            <a:t>Immune Modulators</a:t>
          </a:r>
          <a:endParaRPr lang="en-US" dirty="0"/>
        </a:p>
      </dgm:t>
    </dgm:pt>
    <dgm:pt modelId="{21144E97-C1C7-4785-9074-24D8FC47C0D9}" type="parTrans" cxnId="{88AA4F59-80C7-409D-9AA3-CB34D66FB377}">
      <dgm:prSet/>
      <dgm:spPr/>
      <dgm:t>
        <a:bodyPr/>
        <a:lstStyle/>
        <a:p>
          <a:endParaRPr lang="en-US"/>
        </a:p>
      </dgm:t>
    </dgm:pt>
    <dgm:pt modelId="{84C16EAE-84BD-473E-8034-43D4050CDBB4}" type="sibTrans" cxnId="{88AA4F59-80C7-409D-9AA3-CB34D66FB377}">
      <dgm:prSet/>
      <dgm:spPr/>
      <dgm:t>
        <a:bodyPr/>
        <a:lstStyle/>
        <a:p>
          <a:endParaRPr lang="en-US"/>
        </a:p>
      </dgm:t>
    </dgm:pt>
    <dgm:pt modelId="{45EEFD2D-A707-4F52-9E5B-9F68F23F10D2}">
      <dgm:prSet phldrT="[Text]"/>
      <dgm:spPr/>
      <dgm:t>
        <a:bodyPr/>
        <a:lstStyle/>
        <a:p>
          <a:r>
            <a:rPr lang="en-US" dirty="0" smtClean="0"/>
            <a:t>Cancer</a:t>
          </a:r>
          <a:endParaRPr lang="en-US" dirty="0"/>
        </a:p>
      </dgm:t>
    </dgm:pt>
    <dgm:pt modelId="{3D0FD398-C891-4B01-9822-EE10957C2B02}" type="parTrans" cxnId="{4BCF66F6-FE2C-4D2D-9104-9259A7BEF107}">
      <dgm:prSet/>
      <dgm:spPr/>
      <dgm:t>
        <a:bodyPr/>
        <a:lstStyle/>
        <a:p>
          <a:endParaRPr lang="en-US"/>
        </a:p>
      </dgm:t>
    </dgm:pt>
    <dgm:pt modelId="{7F3E8D35-C9A5-439E-B636-61ED10D962D0}" type="sibTrans" cxnId="{4BCF66F6-FE2C-4D2D-9104-9259A7BEF107}">
      <dgm:prSet/>
      <dgm:spPr/>
      <dgm:t>
        <a:bodyPr/>
        <a:lstStyle/>
        <a:p>
          <a:endParaRPr lang="en-US"/>
        </a:p>
      </dgm:t>
    </dgm:pt>
    <dgm:pt modelId="{D5220255-F789-4010-9B8F-3F3C3CF0A20E}" type="pres">
      <dgm:prSet presAssocID="{6ECB828B-1E57-49AD-9B58-9EC590F445E9}" presName="diagram" presStyleCnt="0">
        <dgm:presLayoutVars>
          <dgm:dir/>
          <dgm:resizeHandles val="exact"/>
        </dgm:presLayoutVars>
      </dgm:prSet>
      <dgm:spPr/>
      <dgm:t>
        <a:bodyPr/>
        <a:lstStyle/>
        <a:p>
          <a:endParaRPr lang="en-US"/>
        </a:p>
      </dgm:t>
    </dgm:pt>
    <dgm:pt modelId="{ED4ECD08-00B5-4AB6-9937-A555731516A3}" type="pres">
      <dgm:prSet presAssocID="{EAB6082E-CB30-4BE8-B020-916FF897396E}" presName="node" presStyleLbl="node1" presStyleIdx="0" presStyleCnt="6">
        <dgm:presLayoutVars>
          <dgm:bulletEnabled val="1"/>
        </dgm:presLayoutVars>
      </dgm:prSet>
      <dgm:spPr/>
      <dgm:t>
        <a:bodyPr/>
        <a:lstStyle/>
        <a:p>
          <a:endParaRPr lang="en-US"/>
        </a:p>
      </dgm:t>
    </dgm:pt>
    <dgm:pt modelId="{441644A0-71CF-4D4D-9811-4554BC879AE2}" type="pres">
      <dgm:prSet presAssocID="{AF187589-3297-400C-82CD-4F8DD9B44BD1}" presName="sibTrans" presStyleCnt="0"/>
      <dgm:spPr/>
    </dgm:pt>
    <dgm:pt modelId="{3D3E5A0C-4B03-4A9D-A97C-7FCA53332DD4}" type="pres">
      <dgm:prSet presAssocID="{64881043-C525-431B-9167-1ADB9E0DC3EF}" presName="node" presStyleLbl="node1" presStyleIdx="1" presStyleCnt="6">
        <dgm:presLayoutVars>
          <dgm:bulletEnabled val="1"/>
        </dgm:presLayoutVars>
      </dgm:prSet>
      <dgm:spPr/>
      <dgm:t>
        <a:bodyPr/>
        <a:lstStyle/>
        <a:p>
          <a:endParaRPr lang="en-US"/>
        </a:p>
      </dgm:t>
    </dgm:pt>
    <dgm:pt modelId="{4AABA5E2-1BA1-47F2-8F74-004AAC19F6EF}" type="pres">
      <dgm:prSet presAssocID="{1087304B-17A1-4D04-ADD1-F6D37583F0C1}" presName="sibTrans" presStyleCnt="0"/>
      <dgm:spPr/>
    </dgm:pt>
    <dgm:pt modelId="{E86F1E40-5A4C-4D66-B78E-84D3B738EF49}" type="pres">
      <dgm:prSet presAssocID="{896BBD34-9046-4A7A-9AA4-98E08183C40E}" presName="node" presStyleLbl="node1" presStyleIdx="2" presStyleCnt="6">
        <dgm:presLayoutVars>
          <dgm:bulletEnabled val="1"/>
        </dgm:presLayoutVars>
      </dgm:prSet>
      <dgm:spPr/>
      <dgm:t>
        <a:bodyPr/>
        <a:lstStyle/>
        <a:p>
          <a:endParaRPr lang="en-US"/>
        </a:p>
      </dgm:t>
    </dgm:pt>
    <dgm:pt modelId="{0884F64D-7C0C-4EEC-9C4A-300D9C6D24AC}" type="pres">
      <dgm:prSet presAssocID="{5C7420A8-3DD7-4061-BCC2-D572C67183F1}" presName="sibTrans" presStyleCnt="0"/>
      <dgm:spPr/>
    </dgm:pt>
    <dgm:pt modelId="{DA10820C-16A1-4D3F-AABF-48A97E2EA573}" type="pres">
      <dgm:prSet presAssocID="{49CA0582-4B5A-4264-90E0-BF96D7A2E84E}" presName="node" presStyleLbl="node1" presStyleIdx="3" presStyleCnt="6">
        <dgm:presLayoutVars>
          <dgm:bulletEnabled val="1"/>
        </dgm:presLayoutVars>
      </dgm:prSet>
      <dgm:spPr/>
      <dgm:t>
        <a:bodyPr/>
        <a:lstStyle/>
        <a:p>
          <a:endParaRPr lang="en-US"/>
        </a:p>
      </dgm:t>
    </dgm:pt>
    <dgm:pt modelId="{C076CE97-B892-47CA-831B-9B9F24C97887}" type="pres">
      <dgm:prSet presAssocID="{46B6A255-D3EF-47EE-81D1-3661D715A615}" presName="sibTrans" presStyleCnt="0"/>
      <dgm:spPr/>
    </dgm:pt>
    <dgm:pt modelId="{46D2D370-D376-409C-8D6D-AD2EA95C6F79}" type="pres">
      <dgm:prSet presAssocID="{F7531AF6-8500-44E9-9C20-9C556DF58B64}" presName="node" presStyleLbl="node1" presStyleIdx="4" presStyleCnt="6">
        <dgm:presLayoutVars>
          <dgm:bulletEnabled val="1"/>
        </dgm:presLayoutVars>
      </dgm:prSet>
      <dgm:spPr/>
      <dgm:t>
        <a:bodyPr/>
        <a:lstStyle/>
        <a:p>
          <a:endParaRPr lang="en-US"/>
        </a:p>
      </dgm:t>
    </dgm:pt>
    <dgm:pt modelId="{789B17B0-B834-4197-9DBA-549A93C8F6F7}" type="pres">
      <dgm:prSet presAssocID="{84C16EAE-84BD-473E-8034-43D4050CDBB4}" presName="sibTrans" presStyleCnt="0"/>
      <dgm:spPr/>
    </dgm:pt>
    <dgm:pt modelId="{781B0C63-9694-46B9-8D0F-728FBBA8E629}" type="pres">
      <dgm:prSet presAssocID="{45EEFD2D-A707-4F52-9E5B-9F68F23F10D2}" presName="node" presStyleLbl="node1" presStyleIdx="5" presStyleCnt="6">
        <dgm:presLayoutVars>
          <dgm:bulletEnabled val="1"/>
        </dgm:presLayoutVars>
      </dgm:prSet>
      <dgm:spPr/>
      <dgm:t>
        <a:bodyPr/>
        <a:lstStyle/>
        <a:p>
          <a:endParaRPr lang="en-US"/>
        </a:p>
      </dgm:t>
    </dgm:pt>
  </dgm:ptLst>
  <dgm:cxnLst>
    <dgm:cxn modelId="{4EA75AB5-B5B0-41C8-9233-8F4A1C81E7D6}" type="presOf" srcId="{45EEFD2D-A707-4F52-9E5B-9F68F23F10D2}" destId="{781B0C63-9694-46B9-8D0F-728FBBA8E629}" srcOrd="0" destOrd="0" presId="urn:microsoft.com/office/officeart/2005/8/layout/default"/>
    <dgm:cxn modelId="{4BCF66F6-FE2C-4D2D-9104-9259A7BEF107}" srcId="{6ECB828B-1E57-49AD-9B58-9EC590F445E9}" destId="{45EEFD2D-A707-4F52-9E5B-9F68F23F10D2}" srcOrd="5" destOrd="0" parTransId="{3D0FD398-C891-4B01-9822-EE10957C2B02}" sibTransId="{7F3E8D35-C9A5-439E-B636-61ED10D962D0}"/>
    <dgm:cxn modelId="{FC5B121A-69B8-4ADE-95CF-2AC1F8C3BF6D}" srcId="{6ECB828B-1E57-49AD-9B58-9EC590F445E9}" destId="{EAB6082E-CB30-4BE8-B020-916FF897396E}" srcOrd="0" destOrd="0" parTransId="{4AF31B1A-A73E-4383-A86D-41EAD99DCECB}" sibTransId="{AF187589-3297-400C-82CD-4F8DD9B44BD1}"/>
    <dgm:cxn modelId="{7238B97F-AC78-4817-B676-9C1DA20FE867}" type="presOf" srcId="{64881043-C525-431B-9167-1ADB9E0DC3EF}" destId="{3D3E5A0C-4B03-4A9D-A97C-7FCA53332DD4}" srcOrd="0" destOrd="0" presId="urn:microsoft.com/office/officeart/2005/8/layout/default"/>
    <dgm:cxn modelId="{58C142A6-7E61-4353-B245-B8D49BB0E5F3}" srcId="{6ECB828B-1E57-49AD-9B58-9EC590F445E9}" destId="{896BBD34-9046-4A7A-9AA4-98E08183C40E}" srcOrd="2" destOrd="0" parTransId="{F1E97DF9-B429-47B2-8C80-AC4618913897}" sibTransId="{5C7420A8-3DD7-4061-BCC2-D572C67183F1}"/>
    <dgm:cxn modelId="{E58EF866-9519-46F4-81A6-0EBDA4A4EBDC}" type="presOf" srcId="{49CA0582-4B5A-4264-90E0-BF96D7A2E84E}" destId="{DA10820C-16A1-4D3F-AABF-48A97E2EA573}" srcOrd="0" destOrd="0" presId="urn:microsoft.com/office/officeart/2005/8/layout/default"/>
    <dgm:cxn modelId="{4B92C9DF-3270-4B63-B0AA-70CFCFC35D99}" srcId="{6ECB828B-1E57-49AD-9B58-9EC590F445E9}" destId="{64881043-C525-431B-9167-1ADB9E0DC3EF}" srcOrd="1" destOrd="0" parTransId="{2B300DE0-A408-4B4B-BC68-DF1E2A3E8CE0}" sibTransId="{1087304B-17A1-4D04-ADD1-F6D37583F0C1}"/>
    <dgm:cxn modelId="{BECA4F4E-5823-45C8-AB0E-CAE8DB9B8E5F}" srcId="{6ECB828B-1E57-49AD-9B58-9EC590F445E9}" destId="{49CA0582-4B5A-4264-90E0-BF96D7A2E84E}" srcOrd="3" destOrd="0" parTransId="{EA6A4326-4278-47F6-AE8A-50B2AC6BE4E6}" sibTransId="{46B6A255-D3EF-47EE-81D1-3661D715A615}"/>
    <dgm:cxn modelId="{C5CF2680-66B1-41F6-A8D5-5B340A022CB9}" type="presOf" srcId="{F7531AF6-8500-44E9-9C20-9C556DF58B64}" destId="{46D2D370-D376-409C-8D6D-AD2EA95C6F79}" srcOrd="0" destOrd="0" presId="urn:microsoft.com/office/officeart/2005/8/layout/default"/>
    <dgm:cxn modelId="{C960479A-E3F5-4089-86D5-1F3699FD1368}" type="presOf" srcId="{896BBD34-9046-4A7A-9AA4-98E08183C40E}" destId="{E86F1E40-5A4C-4D66-B78E-84D3B738EF49}" srcOrd="0" destOrd="0" presId="urn:microsoft.com/office/officeart/2005/8/layout/default"/>
    <dgm:cxn modelId="{0D818491-62F9-476A-8A69-6C4052AEA1FD}" type="presOf" srcId="{6ECB828B-1E57-49AD-9B58-9EC590F445E9}" destId="{D5220255-F789-4010-9B8F-3F3C3CF0A20E}" srcOrd="0" destOrd="0" presId="urn:microsoft.com/office/officeart/2005/8/layout/default"/>
    <dgm:cxn modelId="{88AA4F59-80C7-409D-9AA3-CB34D66FB377}" srcId="{6ECB828B-1E57-49AD-9B58-9EC590F445E9}" destId="{F7531AF6-8500-44E9-9C20-9C556DF58B64}" srcOrd="4" destOrd="0" parTransId="{21144E97-C1C7-4785-9074-24D8FC47C0D9}" sibTransId="{84C16EAE-84BD-473E-8034-43D4050CDBB4}"/>
    <dgm:cxn modelId="{3E053ACA-8423-4BAE-8C12-71B43245761E}" type="presOf" srcId="{EAB6082E-CB30-4BE8-B020-916FF897396E}" destId="{ED4ECD08-00B5-4AB6-9937-A555731516A3}" srcOrd="0" destOrd="0" presId="urn:microsoft.com/office/officeart/2005/8/layout/default"/>
    <dgm:cxn modelId="{E5A3D899-BF37-4F0C-91FC-E1EC965621A2}" type="presParOf" srcId="{D5220255-F789-4010-9B8F-3F3C3CF0A20E}" destId="{ED4ECD08-00B5-4AB6-9937-A555731516A3}" srcOrd="0" destOrd="0" presId="urn:microsoft.com/office/officeart/2005/8/layout/default"/>
    <dgm:cxn modelId="{F66B6C75-8F27-4E6E-BCB6-9E91D607D219}" type="presParOf" srcId="{D5220255-F789-4010-9B8F-3F3C3CF0A20E}" destId="{441644A0-71CF-4D4D-9811-4554BC879AE2}" srcOrd="1" destOrd="0" presId="urn:microsoft.com/office/officeart/2005/8/layout/default"/>
    <dgm:cxn modelId="{18903BA9-7615-4378-8A52-E1DD7FAF1A94}" type="presParOf" srcId="{D5220255-F789-4010-9B8F-3F3C3CF0A20E}" destId="{3D3E5A0C-4B03-4A9D-A97C-7FCA53332DD4}" srcOrd="2" destOrd="0" presId="urn:microsoft.com/office/officeart/2005/8/layout/default"/>
    <dgm:cxn modelId="{522E6EB8-4314-4E85-879C-8CFC7D808110}" type="presParOf" srcId="{D5220255-F789-4010-9B8F-3F3C3CF0A20E}" destId="{4AABA5E2-1BA1-47F2-8F74-004AAC19F6EF}" srcOrd="3" destOrd="0" presId="urn:microsoft.com/office/officeart/2005/8/layout/default"/>
    <dgm:cxn modelId="{41EE2D52-9A85-446A-9216-77D78FEB3EA2}" type="presParOf" srcId="{D5220255-F789-4010-9B8F-3F3C3CF0A20E}" destId="{E86F1E40-5A4C-4D66-B78E-84D3B738EF49}" srcOrd="4" destOrd="0" presId="urn:microsoft.com/office/officeart/2005/8/layout/default"/>
    <dgm:cxn modelId="{19926625-1290-4DFE-9879-E187645862C4}" type="presParOf" srcId="{D5220255-F789-4010-9B8F-3F3C3CF0A20E}" destId="{0884F64D-7C0C-4EEC-9C4A-300D9C6D24AC}" srcOrd="5" destOrd="0" presId="urn:microsoft.com/office/officeart/2005/8/layout/default"/>
    <dgm:cxn modelId="{E4653ECC-19BA-4C22-80B2-5FD80DE96C18}" type="presParOf" srcId="{D5220255-F789-4010-9B8F-3F3C3CF0A20E}" destId="{DA10820C-16A1-4D3F-AABF-48A97E2EA573}" srcOrd="6" destOrd="0" presId="urn:microsoft.com/office/officeart/2005/8/layout/default"/>
    <dgm:cxn modelId="{2203FE79-903E-4CF1-96D7-B9AA42E88D69}" type="presParOf" srcId="{D5220255-F789-4010-9B8F-3F3C3CF0A20E}" destId="{C076CE97-B892-47CA-831B-9B9F24C97887}" srcOrd="7" destOrd="0" presId="urn:microsoft.com/office/officeart/2005/8/layout/default"/>
    <dgm:cxn modelId="{778CB380-E2A2-4E0C-963F-12E727F70CA3}" type="presParOf" srcId="{D5220255-F789-4010-9B8F-3F3C3CF0A20E}" destId="{46D2D370-D376-409C-8D6D-AD2EA95C6F79}" srcOrd="8" destOrd="0" presId="urn:microsoft.com/office/officeart/2005/8/layout/default"/>
    <dgm:cxn modelId="{2548CB5A-DDA1-4444-B29A-FAC60E71034A}" type="presParOf" srcId="{D5220255-F789-4010-9B8F-3F3C3CF0A20E}" destId="{789B17B0-B834-4197-9DBA-549A93C8F6F7}" srcOrd="9" destOrd="0" presId="urn:microsoft.com/office/officeart/2005/8/layout/default"/>
    <dgm:cxn modelId="{7E59D0F8-8308-4FBA-88AC-BA015CFFFAA7}" type="presParOf" srcId="{D5220255-F789-4010-9B8F-3F3C3CF0A20E}" destId="{781B0C63-9694-46B9-8D0F-728FBBA8E62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E5D198-2329-4D3D-824E-ABD39A355D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A49F782-40BF-45A5-A609-8047134F4180}">
      <dgm:prSet phldrT="[Text]"/>
      <dgm:spPr/>
      <dgm:t>
        <a:bodyPr/>
        <a:lstStyle/>
        <a:p>
          <a:r>
            <a:rPr lang="en-US" b="1" dirty="0" smtClean="0"/>
            <a:t>RA-BEACON</a:t>
          </a:r>
          <a:endParaRPr lang="en-US" b="1" dirty="0"/>
        </a:p>
      </dgm:t>
    </dgm:pt>
    <dgm:pt modelId="{DC0D553F-795B-4473-9D0F-42232B99C679}" type="parTrans" cxnId="{E2AFCB4E-2710-4185-8B7D-9EBB41920CED}">
      <dgm:prSet/>
      <dgm:spPr/>
      <dgm:t>
        <a:bodyPr/>
        <a:lstStyle/>
        <a:p>
          <a:endParaRPr lang="en-US"/>
        </a:p>
      </dgm:t>
    </dgm:pt>
    <dgm:pt modelId="{1ECB85CB-B503-4EB8-86CC-123C63D6A30A}" type="sibTrans" cxnId="{E2AFCB4E-2710-4185-8B7D-9EBB41920CED}">
      <dgm:prSet/>
      <dgm:spPr/>
      <dgm:t>
        <a:bodyPr/>
        <a:lstStyle/>
        <a:p>
          <a:endParaRPr lang="en-US"/>
        </a:p>
      </dgm:t>
    </dgm:pt>
    <dgm:pt modelId="{7BAB0BC2-8138-4343-A1B1-D4EADE8BBF27}">
      <dgm:prSet phldrT="[Text]"/>
      <dgm:spPr/>
      <dgm:t>
        <a:bodyPr/>
        <a:lstStyle/>
        <a:p>
          <a:r>
            <a:rPr lang="en-US" dirty="0" smtClean="0"/>
            <a:t>Mod-</a:t>
          </a:r>
          <a:r>
            <a:rPr lang="en-US" dirty="0" err="1" smtClean="0"/>
            <a:t>Sev</a:t>
          </a:r>
          <a:r>
            <a:rPr lang="en-US" dirty="0" smtClean="0"/>
            <a:t> RA w/ inadequate response to </a:t>
          </a:r>
          <a:r>
            <a:rPr lang="en-US" dirty="0" err="1" smtClean="0"/>
            <a:t>TNFi</a:t>
          </a:r>
          <a:r>
            <a:rPr lang="en-US" dirty="0" smtClean="0"/>
            <a:t> (n=527)</a:t>
          </a:r>
          <a:endParaRPr lang="en-US" dirty="0"/>
        </a:p>
      </dgm:t>
    </dgm:pt>
    <dgm:pt modelId="{CCC1F31B-18FA-42FB-A817-A50CC1671896}" type="parTrans" cxnId="{5CE941FE-5023-4FC5-A3AA-8FE33D5E0530}">
      <dgm:prSet/>
      <dgm:spPr/>
      <dgm:t>
        <a:bodyPr/>
        <a:lstStyle/>
        <a:p>
          <a:endParaRPr lang="en-US"/>
        </a:p>
      </dgm:t>
    </dgm:pt>
    <dgm:pt modelId="{4FD2920B-8B09-47C4-8969-06A5C203B014}" type="sibTrans" cxnId="{5CE941FE-5023-4FC5-A3AA-8FE33D5E0530}">
      <dgm:prSet/>
      <dgm:spPr/>
      <dgm:t>
        <a:bodyPr/>
        <a:lstStyle/>
        <a:p>
          <a:endParaRPr lang="en-US"/>
        </a:p>
      </dgm:t>
    </dgm:pt>
    <dgm:pt modelId="{36D83F08-7B93-4ED8-8F5C-B3EC18D9A1B6}">
      <dgm:prSet phldrT="[Text]"/>
      <dgm:spPr/>
      <dgm:t>
        <a:bodyPr/>
        <a:lstStyle/>
        <a:p>
          <a:r>
            <a:rPr lang="en-US" b="1" dirty="0" smtClean="0"/>
            <a:t>RA-BUILD</a:t>
          </a:r>
          <a:endParaRPr lang="en-US" b="1" dirty="0"/>
        </a:p>
      </dgm:t>
    </dgm:pt>
    <dgm:pt modelId="{1378CA8C-A2B5-4677-B723-1299C7312EB4}" type="parTrans" cxnId="{2EE2DBE9-6026-4D7D-AC67-ED23A7FA9110}">
      <dgm:prSet/>
      <dgm:spPr/>
      <dgm:t>
        <a:bodyPr/>
        <a:lstStyle/>
        <a:p>
          <a:endParaRPr lang="en-US"/>
        </a:p>
      </dgm:t>
    </dgm:pt>
    <dgm:pt modelId="{2A801B15-01DC-4504-9522-C87A4A3D7BED}" type="sibTrans" cxnId="{2EE2DBE9-6026-4D7D-AC67-ED23A7FA9110}">
      <dgm:prSet/>
      <dgm:spPr/>
      <dgm:t>
        <a:bodyPr/>
        <a:lstStyle/>
        <a:p>
          <a:endParaRPr lang="en-US"/>
        </a:p>
      </dgm:t>
    </dgm:pt>
    <dgm:pt modelId="{DE2FB649-D4E6-4710-B3BD-A348BD815586}">
      <dgm:prSet phldrT="[Text]"/>
      <dgm:spPr/>
      <dgm:t>
        <a:bodyPr/>
        <a:lstStyle/>
        <a:p>
          <a:r>
            <a:rPr lang="en-US" dirty="0" smtClean="0"/>
            <a:t>Mod-</a:t>
          </a:r>
          <a:r>
            <a:rPr lang="en-US" dirty="0" err="1" smtClean="0"/>
            <a:t>Sev</a:t>
          </a:r>
          <a:r>
            <a:rPr lang="en-US" dirty="0" smtClean="0"/>
            <a:t> RA w/ inadequate response to </a:t>
          </a:r>
          <a:r>
            <a:rPr lang="en-US" dirty="0" err="1" smtClean="0"/>
            <a:t>cDMARD</a:t>
          </a:r>
          <a:r>
            <a:rPr lang="en-US" dirty="0" smtClean="0"/>
            <a:t> never received biologic (n=684)</a:t>
          </a:r>
          <a:endParaRPr lang="en-US" dirty="0"/>
        </a:p>
      </dgm:t>
    </dgm:pt>
    <dgm:pt modelId="{6F72CD37-34C0-43A4-ADE7-568E1A3D8752}" type="parTrans" cxnId="{5C06B030-1EAA-4450-AEAD-8B037D1B924B}">
      <dgm:prSet/>
      <dgm:spPr/>
      <dgm:t>
        <a:bodyPr/>
        <a:lstStyle/>
        <a:p>
          <a:endParaRPr lang="en-US"/>
        </a:p>
      </dgm:t>
    </dgm:pt>
    <dgm:pt modelId="{F0DCD37E-2E07-49A5-B7CC-F0734DF4B9CD}" type="sibTrans" cxnId="{5C06B030-1EAA-4450-AEAD-8B037D1B924B}">
      <dgm:prSet/>
      <dgm:spPr/>
      <dgm:t>
        <a:bodyPr/>
        <a:lstStyle/>
        <a:p>
          <a:endParaRPr lang="en-US"/>
        </a:p>
      </dgm:t>
    </dgm:pt>
    <dgm:pt modelId="{205D1A30-F882-4BD4-A7EC-5EEF619A15D1}">
      <dgm:prSet phldrT="[Text]"/>
      <dgm:spPr/>
      <dgm:t>
        <a:bodyPr/>
        <a:lstStyle/>
        <a:p>
          <a:r>
            <a:rPr lang="en-US" dirty="0" err="1" smtClean="0"/>
            <a:t>Baricitinib</a:t>
          </a:r>
          <a:r>
            <a:rPr lang="en-US" dirty="0" smtClean="0"/>
            <a:t> 2 or 4 mg or placebo (</a:t>
          </a:r>
          <a:r>
            <a:rPr lang="en-US" dirty="0" err="1" smtClean="0"/>
            <a:t>cDMARD</a:t>
          </a:r>
          <a:r>
            <a:rPr lang="en-US" dirty="0" smtClean="0"/>
            <a:t> allowed) </a:t>
          </a:r>
          <a:endParaRPr lang="en-US" dirty="0"/>
        </a:p>
      </dgm:t>
    </dgm:pt>
    <dgm:pt modelId="{E4C67AFC-F0CE-4FA5-9E7D-294658FFED6C}" type="parTrans" cxnId="{BE6CE43E-34EC-4EDB-8DD3-EC7D107446AA}">
      <dgm:prSet/>
      <dgm:spPr/>
      <dgm:t>
        <a:bodyPr/>
        <a:lstStyle/>
        <a:p>
          <a:endParaRPr lang="en-US"/>
        </a:p>
      </dgm:t>
    </dgm:pt>
    <dgm:pt modelId="{4E20879B-29D4-4BDC-854B-7100C3502505}" type="sibTrans" cxnId="{BE6CE43E-34EC-4EDB-8DD3-EC7D107446AA}">
      <dgm:prSet/>
      <dgm:spPr/>
      <dgm:t>
        <a:bodyPr/>
        <a:lstStyle/>
        <a:p>
          <a:endParaRPr lang="en-US"/>
        </a:p>
      </dgm:t>
    </dgm:pt>
    <dgm:pt modelId="{E4D0EA17-5F16-4D06-BF2C-C466A73A5F82}">
      <dgm:prSet phldrT="[Text]"/>
      <dgm:spPr/>
      <dgm:t>
        <a:bodyPr/>
        <a:lstStyle/>
        <a:p>
          <a:r>
            <a:rPr lang="en-US" dirty="0" err="1" smtClean="0"/>
            <a:t>Baricitinib</a:t>
          </a:r>
          <a:r>
            <a:rPr lang="en-US" dirty="0" smtClean="0"/>
            <a:t> 2 or 4 mg or placebo (</a:t>
          </a:r>
          <a:r>
            <a:rPr lang="en-US" dirty="0" err="1" smtClean="0"/>
            <a:t>cDMARD</a:t>
          </a:r>
          <a:r>
            <a:rPr lang="en-US" dirty="0" smtClean="0"/>
            <a:t> allowed)</a:t>
          </a:r>
          <a:endParaRPr lang="en-US" dirty="0"/>
        </a:p>
      </dgm:t>
    </dgm:pt>
    <dgm:pt modelId="{E6EE9530-992A-4B01-A783-3A10F21A6338}" type="parTrans" cxnId="{4C416624-1560-492F-B0AB-F892EE55BEDA}">
      <dgm:prSet/>
      <dgm:spPr/>
      <dgm:t>
        <a:bodyPr/>
        <a:lstStyle/>
        <a:p>
          <a:endParaRPr lang="en-US"/>
        </a:p>
      </dgm:t>
    </dgm:pt>
    <dgm:pt modelId="{D69F645D-F2FE-4652-96A6-949BD1ACAECF}" type="sibTrans" cxnId="{4C416624-1560-492F-B0AB-F892EE55BEDA}">
      <dgm:prSet/>
      <dgm:spPr/>
      <dgm:t>
        <a:bodyPr/>
        <a:lstStyle/>
        <a:p>
          <a:endParaRPr lang="en-US"/>
        </a:p>
      </dgm:t>
    </dgm:pt>
    <dgm:pt modelId="{7A297FF7-42FA-4D24-A84F-F42C622D3005}">
      <dgm:prSet phldrT="[Text]"/>
      <dgm:spPr/>
      <dgm:t>
        <a:bodyPr/>
        <a:lstStyle/>
        <a:p>
          <a:r>
            <a:rPr lang="en-US" b="1" dirty="0" smtClean="0"/>
            <a:t> RA-BEGIN </a:t>
          </a:r>
          <a:endParaRPr lang="en-US" b="1" dirty="0"/>
        </a:p>
      </dgm:t>
    </dgm:pt>
    <dgm:pt modelId="{39152D9D-278F-4E5A-985E-320912FC2F7A}" type="parTrans" cxnId="{CE9DAA32-46E5-4A86-9DBB-289A0F084A39}">
      <dgm:prSet/>
      <dgm:spPr/>
      <dgm:t>
        <a:bodyPr/>
        <a:lstStyle/>
        <a:p>
          <a:endParaRPr lang="en-US"/>
        </a:p>
      </dgm:t>
    </dgm:pt>
    <dgm:pt modelId="{58DD2117-73E8-4E28-93F2-24F9B8953BE1}" type="sibTrans" cxnId="{CE9DAA32-46E5-4A86-9DBB-289A0F084A39}">
      <dgm:prSet/>
      <dgm:spPr/>
      <dgm:t>
        <a:bodyPr/>
        <a:lstStyle/>
        <a:p>
          <a:endParaRPr lang="en-US"/>
        </a:p>
      </dgm:t>
    </dgm:pt>
    <dgm:pt modelId="{ABB3AF40-8EDF-42A1-AE80-3F6C8150CC73}">
      <dgm:prSet phldrT="[Text]"/>
      <dgm:spPr/>
      <dgm:t>
        <a:bodyPr/>
        <a:lstStyle/>
        <a:p>
          <a:r>
            <a:rPr lang="en-US" dirty="0" smtClean="0"/>
            <a:t>Mod-</a:t>
          </a:r>
          <a:r>
            <a:rPr lang="en-US" dirty="0" err="1" smtClean="0"/>
            <a:t>Sev</a:t>
          </a:r>
          <a:r>
            <a:rPr lang="en-US" dirty="0" smtClean="0"/>
            <a:t> RA w/ limited </a:t>
          </a:r>
          <a:r>
            <a:rPr lang="en-US" dirty="0" err="1" smtClean="0"/>
            <a:t>cDMARD</a:t>
          </a:r>
          <a:r>
            <a:rPr lang="en-US" dirty="0" smtClean="0"/>
            <a:t> therapy never received biologic (n=584)</a:t>
          </a:r>
          <a:endParaRPr lang="en-US" dirty="0"/>
        </a:p>
      </dgm:t>
    </dgm:pt>
    <dgm:pt modelId="{0102B9E6-A592-4E52-A94F-2CC2E8AE4355}" type="parTrans" cxnId="{6188A884-030E-49E6-9F79-8CF5DB3DAEB9}">
      <dgm:prSet/>
      <dgm:spPr/>
      <dgm:t>
        <a:bodyPr/>
        <a:lstStyle/>
        <a:p>
          <a:endParaRPr lang="en-US"/>
        </a:p>
      </dgm:t>
    </dgm:pt>
    <dgm:pt modelId="{D6FEF2C9-C27B-4117-8AB7-FECFF825FA16}" type="sibTrans" cxnId="{6188A884-030E-49E6-9F79-8CF5DB3DAEB9}">
      <dgm:prSet/>
      <dgm:spPr/>
      <dgm:t>
        <a:bodyPr/>
        <a:lstStyle/>
        <a:p>
          <a:endParaRPr lang="en-US"/>
        </a:p>
      </dgm:t>
    </dgm:pt>
    <dgm:pt modelId="{CB22C9A7-142B-472C-A735-CAAF514824AE}">
      <dgm:prSet/>
      <dgm:spPr/>
      <dgm:t>
        <a:bodyPr/>
        <a:lstStyle/>
        <a:p>
          <a:r>
            <a:rPr lang="en-US" dirty="0" err="1" smtClean="0"/>
            <a:t>Baricitinib</a:t>
          </a:r>
          <a:r>
            <a:rPr lang="en-US" dirty="0" smtClean="0"/>
            <a:t> 4 mg +/- MTX or MTX</a:t>
          </a:r>
          <a:endParaRPr lang="en-US" dirty="0"/>
        </a:p>
      </dgm:t>
    </dgm:pt>
    <dgm:pt modelId="{AB5A8DC6-BC37-474F-9DC6-46557DA853C9}" type="parTrans" cxnId="{4D498529-E02C-4FA3-BD7C-23C898EB6A48}">
      <dgm:prSet/>
      <dgm:spPr/>
      <dgm:t>
        <a:bodyPr/>
        <a:lstStyle/>
        <a:p>
          <a:endParaRPr lang="en-US"/>
        </a:p>
      </dgm:t>
    </dgm:pt>
    <dgm:pt modelId="{711EAFB7-81EB-48E1-B520-BE06277CE25C}" type="sibTrans" cxnId="{4D498529-E02C-4FA3-BD7C-23C898EB6A48}">
      <dgm:prSet/>
      <dgm:spPr/>
      <dgm:t>
        <a:bodyPr/>
        <a:lstStyle/>
        <a:p>
          <a:endParaRPr lang="en-US"/>
        </a:p>
      </dgm:t>
    </dgm:pt>
    <dgm:pt modelId="{C5278743-5BE8-4E0D-B9AB-56BECEA550A9}">
      <dgm:prSet/>
      <dgm:spPr/>
      <dgm:t>
        <a:bodyPr/>
        <a:lstStyle/>
        <a:p>
          <a:r>
            <a:rPr lang="en-US" b="1" dirty="0" smtClean="0"/>
            <a:t>RA-BEAM</a:t>
          </a:r>
          <a:endParaRPr lang="en-US" b="1" dirty="0"/>
        </a:p>
      </dgm:t>
    </dgm:pt>
    <dgm:pt modelId="{B6FA0741-B2C0-4028-AC74-6CD495FB2718}" type="parTrans" cxnId="{E5E8446B-E0BD-4E6C-9A0E-2EA554A7D7BD}">
      <dgm:prSet/>
      <dgm:spPr/>
      <dgm:t>
        <a:bodyPr/>
        <a:lstStyle/>
        <a:p>
          <a:endParaRPr lang="en-US"/>
        </a:p>
      </dgm:t>
    </dgm:pt>
    <dgm:pt modelId="{604886DA-A957-4DFF-A91E-9E1F87A87815}" type="sibTrans" cxnId="{E5E8446B-E0BD-4E6C-9A0E-2EA554A7D7BD}">
      <dgm:prSet/>
      <dgm:spPr/>
      <dgm:t>
        <a:bodyPr/>
        <a:lstStyle/>
        <a:p>
          <a:endParaRPr lang="en-US"/>
        </a:p>
      </dgm:t>
    </dgm:pt>
    <dgm:pt modelId="{660CA2DC-90CA-4178-BD17-C4A0778AE012}">
      <dgm:prSet/>
      <dgm:spPr/>
      <dgm:t>
        <a:bodyPr/>
        <a:lstStyle/>
        <a:p>
          <a:r>
            <a:rPr lang="en-US" dirty="0" smtClean="0"/>
            <a:t>Mod-</a:t>
          </a:r>
          <a:r>
            <a:rPr lang="en-US" dirty="0" err="1" smtClean="0"/>
            <a:t>Sev</a:t>
          </a:r>
          <a:r>
            <a:rPr lang="en-US" dirty="0" smtClean="0"/>
            <a:t> RA w/ inadequate response to MTX never received biologic (n=684)</a:t>
          </a:r>
          <a:endParaRPr lang="en-US" dirty="0"/>
        </a:p>
      </dgm:t>
    </dgm:pt>
    <dgm:pt modelId="{89F7F977-7A77-4907-84B5-A9D13248AEC2}" type="parTrans" cxnId="{66368AA9-DE08-42FF-A918-B72FEEEB5CEB}">
      <dgm:prSet/>
      <dgm:spPr/>
      <dgm:t>
        <a:bodyPr/>
        <a:lstStyle/>
        <a:p>
          <a:endParaRPr lang="en-US"/>
        </a:p>
      </dgm:t>
    </dgm:pt>
    <dgm:pt modelId="{637F6C3C-B0C2-45EE-9A66-A6D568124478}" type="sibTrans" cxnId="{66368AA9-DE08-42FF-A918-B72FEEEB5CEB}">
      <dgm:prSet/>
      <dgm:spPr/>
      <dgm:t>
        <a:bodyPr/>
        <a:lstStyle/>
        <a:p>
          <a:endParaRPr lang="en-US"/>
        </a:p>
      </dgm:t>
    </dgm:pt>
    <dgm:pt modelId="{48E7D8CB-0FF1-424E-89AB-2B9558E3022D}">
      <dgm:prSet/>
      <dgm:spPr/>
      <dgm:t>
        <a:bodyPr/>
        <a:lstStyle/>
        <a:p>
          <a:r>
            <a:rPr lang="en-US" dirty="0" err="1" smtClean="0"/>
            <a:t>Baricitinib</a:t>
          </a:r>
          <a:r>
            <a:rPr lang="en-US" dirty="0" smtClean="0"/>
            <a:t> 4 mg, </a:t>
          </a:r>
          <a:r>
            <a:rPr lang="en-US" dirty="0" err="1" smtClean="0"/>
            <a:t>adalimumab</a:t>
          </a:r>
          <a:r>
            <a:rPr lang="en-US" dirty="0" smtClean="0"/>
            <a:t> 40 mg or placebo (MTX allowed)</a:t>
          </a:r>
          <a:endParaRPr lang="en-US" dirty="0"/>
        </a:p>
      </dgm:t>
    </dgm:pt>
    <dgm:pt modelId="{2BEC81A3-9874-42EA-900E-8740A9D80766}" type="parTrans" cxnId="{0A162D84-2E3B-40A4-B813-FA436E28162C}">
      <dgm:prSet/>
      <dgm:spPr/>
      <dgm:t>
        <a:bodyPr/>
        <a:lstStyle/>
        <a:p>
          <a:endParaRPr lang="en-US"/>
        </a:p>
      </dgm:t>
    </dgm:pt>
    <dgm:pt modelId="{A59CFC7D-EB1B-4E5C-9F26-39DD15F23B7C}" type="sibTrans" cxnId="{0A162D84-2E3B-40A4-B813-FA436E28162C}">
      <dgm:prSet/>
      <dgm:spPr/>
      <dgm:t>
        <a:bodyPr/>
        <a:lstStyle/>
        <a:p>
          <a:endParaRPr lang="en-US"/>
        </a:p>
      </dgm:t>
    </dgm:pt>
    <dgm:pt modelId="{CAED3E33-7919-4180-AF44-92F576E17D20}">
      <dgm:prSet/>
      <dgm:spPr/>
      <dgm:t>
        <a:bodyPr/>
        <a:lstStyle/>
        <a:p>
          <a:endParaRPr lang="en-US" dirty="0"/>
        </a:p>
      </dgm:t>
    </dgm:pt>
    <dgm:pt modelId="{7E753956-823F-444A-95B9-A8255EE22CE6}" type="parTrans" cxnId="{D7DFA623-0491-455A-8FF1-BDA081BFF965}">
      <dgm:prSet/>
      <dgm:spPr/>
      <dgm:t>
        <a:bodyPr/>
        <a:lstStyle/>
        <a:p>
          <a:endParaRPr lang="en-US"/>
        </a:p>
      </dgm:t>
    </dgm:pt>
    <dgm:pt modelId="{32D9E943-F52B-4BF8-93F6-D9913FF14208}" type="sibTrans" cxnId="{D7DFA623-0491-455A-8FF1-BDA081BFF965}">
      <dgm:prSet/>
      <dgm:spPr/>
      <dgm:t>
        <a:bodyPr/>
        <a:lstStyle/>
        <a:p>
          <a:endParaRPr lang="en-US"/>
        </a:p>
      </dgm:t>
    </dgm:pt>
    <dgm:pt modelId="{D06138FC-07D1-4B41-BD19-E5FBD327930C}" type="pres">
      <dgm:prSet presAssocID="{E0E5D198-2329-4D3D-824E-ABD39A355DFD}" presName="linear" presStyleCnt="0">
        <dgm:presLayoutVars>
          <dgm:animLvl val="lvl"/>
          <dgm:resizeHandles val="exact"/>
        </dgm:presLayoutVars>
      </dgm:prSet>
      <dgm:spPr/>
      <dgm:t>
        <a:bodyPr/>
        <a:lstStyle/>
        <a:p>
          <a:endParaRPr lang="en-US"/>
        </a:p>
      </dgm:t>
    </dgm:pt>
    <dgm:pt modelId="{BB4AC882-C2A1-4652-852F-EB2C8EA32BF3}" type="pres">
      <dgm:prSet presAssocID="{0A49F782-40BF-45A5-A609-8047134F4180}" presName="parentText" presStyleLbl="node1" presStyleIdx="0" presStyleCnt="4" custScaleX="52000" custLinFactNeighborX="-24000">
        <dgm:presLayoutVars>
          <dgm:chMax val="0"/>
          <dgm:bulletEnabled val="1"/>
        </dgm:presLayoutVars>
      </dgm:prSet>
      <dgm:spPr/>
      <dgm:t>
        <a:bodyPr/>
        <a:lstStyle/>
        <a:p>
          <a:endParaRPr lang="en-US"/>
        </a:p>
      </dgm:t>
    </dgm:pt>
    <dgm:pt modelId="{532DCAED-E6E5-4675-B2E1-8856AD3A2645}" type="pres">
      <dgm:prSet presAssocID="{0A49F782-40BF-45A5-A609-8047134F4180}" presName="childText" presStyleLbl="revTx" presStyleIdx="0" presStyleCnt="4">
        <dgm:presLayoutVars>
          <dgm:bulletEnabled val="1"/>
        </dgm:presLayoutVars>
      </dgm:prSet>
      <dgm:spPr/>
      <dgm:t>
        <a:bodyPr/>
        <a:lstStyle/>
        <a:p>
          <a:endParaRPr lang="en-US"/>
        </a:p>
      </dgm:t>
    </dgm:pt>
    <dgm:pt modelId="{5A3B09B5-F007-4180-95FE-076B2EF52EDE}" type="pres">
      <dgm:prSet presAssocID="{36D83F08-7B93-4ED8-8F5C-B3EC18D9A1B6}" presName="parentText" presStyleLbl="node1" presStyleIdx="1" presStyleCnt="4" custScaleX="52000" custLinFactNeighborX="-24000">
        <dgm:presLayoutVars>
          <dgm:chMax val="0"/>
          <dgm:bulletEnabled val="1"/>
        </dgm:presLayoutVars>
      </dgm:prSet>
      <dgm:spPr/>
      <dgm:t>
        <a:bodyPr/>
        <a:lstStyle/>
        <a:p>
          <a:endParaRPr lang="en-US"/>
        </a:p>
      </dgm:t>
    </dgm:pt>
    <dgm:pt modelId="{B1508E7C-DA4B-4CBF-986A-43A21FC1FB3D}" type="pres">
      <dgm:prSet presAssocID="{36D83F08-7B93-4ED8-8F5C-B3EC18D9A1B6}" presName="childText" presStyleLbl="revTx" presStyleIdx="1" presStyleCnt="4">
        <dgm:presLayoutVars>
          <dgm:bulletEnabled val="1"/>
        </dgm:presLayoutVars>
      </dgm:prSet>
      <dgm:spPr/>
      <dgm:t>
        <a:bodyPr/>
        <a:lstStyle/>
        <a:p>
          <a:endParaRPr lang="en-US"/>
        </a:p>
      </dgm:t>
    </dgm:pt>
    <dgm:pt modelId="{4FC0C456-CB6B-4EFC-ACA8-146E595B979D}" type="pres">
      <dgm:prSet presAssocID="{7A297FF7-42FA-4D24-A84F-F42C622D3005}" presName="parentText" presStyleLbl="node1" presStyleIdx="2" presStyleCnt="4" custScaleX="52000" custLinFactNeighborX="-24000">
        <dgm:presLayoutVars>
          <dgm:chMax val="0"/>
          <dgm:bulletEnabled val="1"/>
        </dgm:presLayoutVars>
      </dgm:prSet>
      <dgm:spPr/>
      <dgm:t>
        <a:bodyPr/>
        <a:lstStyle/>
        <a:p>
          <a:endParaRPr lang="en-US"/>
        </a:p>
      </dgm:t>
    </dgm:pt>
    <dgm:pt modelId="{4112BBED-0D92-421E-B0E3-C3296C2D895B}" type="pres">
      <dgm:prSet presAssocID="{7A297FF7-42FA-4D24-A84F-F42C622D3005}" presName="childText" presStyleLbl="revTx" presStyleIdx="2" presStyleCnt="4">
        <dgm:presLayoutVars>
          <dgm:bulletEnabled val="1"/>
        </dgm:presLayoutVars>
      </dgm:prSet>
      <dgm:spPr/>
      <dgm:t>
        <a:bodyPr/>
        <a:lstStyle/>
        <a:p>
          <a:endParaRPr lang="en-US"/>
        </a:p>
      </dgm:t>
    </dgm:pt>
    <dgm:pt modelId="{A0FCAC1D-6032-4866-BF74-AC1189F05C31}" type="pres">
      <dgm:prSet presAssocID="{C5278743-5BE8-4E0D-B9AB-56BECEA550A9}" presName="parentText" presStyleLbl="node1" presStyleIdx="3" presStyleCnt="4" custScaleX="52000" custLinFactNeighborX="-24000">
        <dgm:presLayoutVars>
          <dgm:chMax val="0"/>
          <dgm:bulletEnabled val="1"/>
        </dgm:presLayoutVars>
      </dgm:prSet>
      <dgm:spPr/>
      <dgm:t>
        <a:bodyPr/>
        <a:lstStyle/>
        <a:p>
          <a:endParaRPr lang="en-US"/>
        </a:p>
      </dgm:t>
    </dgm:pt>
    <dgm:pt modelId="{68BFC05F-C8EA-4FA0-A74D-FB40EEA49470}" type="pres">
      <dgm:prSet presAssocID="{C5278743-5BE8-4E0D-B9AB-56BECEA550A9}" presName="childText" presStyleLbl="revTx" presStyleIdx="3" presStyleCnt="4">
        <dgm:presLayoutVars>
          <dgm:bulletEnabled val="1"/>
        </dgm:presLayoutVars>
      </dgm:prSet>
      <dgm:spPr/>
      <dgm:t>
        <a:bodyPr/>
        <a:lstStyle/>
        <a:p>
          <a:endParaRPr lang="en-US"/>
        </a:p>
      </dgm:t>
    </dgm:pt>
  </dgm:ptLst>
  <dgm:cxnLst>
    <dgm:cxn modelId="{4C416624-1560-492F-B0AB-F892EE55BEDA}" srcId="{36D83F08-7B93-4ED8-8F5C-B3EC18D9A1B6}" destId="{E4D0EA17-5F16-4D06-BF2C-C466A73A5F82}" srcOrd="1" destOrd="0" parTransId="{E6EE9530-992A-4B01-A783-3A10F21A6338}" sibTransId="{D69F645D-F2FE-4652-96A6-949BD1ACAECF}"/>
    <dgm:cxn modelId="{3A6458A1-DA99-41D0-910B-B79F3C03167F}" type="presOf" srcId="{C5278743-5BE8-4E0D-B9AB-56BECEA550A9}" destId="{A0FCAC1D-6032-4866-BF74-AC1189F05C31}" srcOrd="0" destOrd="0" presId="urn:microsoft.com/office/officeart/2005/8/layout/vList2"/>
    <dgm:cxn modelId="{0A162D84-2E3B-40A4-B813-FA436E28162C}" srcId="{C5278743-5BE8-4E0D-B9AB-56BECEA550A9}" destId="{48E7D8CB-0FF1-424E-89AB-2B9558E3022D}" srcOrd="1" destOrd="0" parTransId="{2BEC81A3-9874-42EA-900E-8740A9D80766}" sibTransId="{A59CFC7D-EB1B-4E5C-9F26-39DD15F23B7C}"/>
    <dgm:cxn modelId="{E4CCD3EA-F3C5-4FE1-A698-8D536C26E176}" type="presOf" srcId="{E0E5D198-2329-4D3D-824E-ABD39A355DFD}" destId="{D06138FC-07D1-4B41-BD19-E5FBD327930C}" srcOrd="0" destOrd="0" presId="urn:microsoft.com/office/officeart/2005/8/layout/vList2"/>
    <dgm:cxn modelId="{4D498529-E02C-4FA3-BD7C-23C898EB6A48}" srcId="{7A297FF7-42FA-4D24-A84F-F42C622D3005}" destId="{CB22C9A7-142B-472C-A735-CAAF514824AE}" srcOrd="1" destOrd="0" parTransId="{AB5A8DC6-BC37-474F-9DC6-46557DA853C9}" sibTransId="{711EAFB7-81EB-48E1-B520-BE06277CE25C}"/>
    <dgm:cxn modelId="{E5E8446B-E0BD-4E6C-9A0E-2EA554A7D7BD}" srcId="{E0E5D198-2329-4D3D-824E-ABD39A355DFD}" destId="{C5278743-5BE8-4E0D-B9AB-56BECEA550A9}" srcOrd="3" destOrd="0" parTransId="{B6FA0741-B2C0-4028-AC74-6CD495FB2718}" sibTransId="{604886DA-A957-4DFF-A91E-9E1F87A87815}"/>
    <dgm:cxn modelId="{B04675AD-CDE5-498F-B473-EEAE6EF23B3B}" type="presOf" srcId="{7A297FF7-42FA-4D24-A84F-F42C622D3005}" destId="{4FC0C456-CB6B-4EFC-ACA8-146E595B979D}" srcOrd="0" destOrd="0" presId="urn:microsoft.com/office/officeart/2005/8/layout/vList2"/>
    <dgm:cxn modelId="{E2477387-8BF0-4A39-B863-97A9EED4383D}" type="presOf" srcId="{48E7D8CB-0FF1-424E-89AB-2B9558E3022D}" destId="{68BFC05F-C8EA-4FA0-A74D-FB40EEA49470}" srcOrd="0" destOrd="1" presId="urn:microsoft.com/office/officeart/2005/8/layout/vList2"/>
    <dgm:cxn modelId="{5C06B030-1EAA-4450-AEAD-8B037D1B924B}" srcId="{36D83F08-7B93-4ED8-8F5C-B3EC18D9A1B6}" destId="{DE2FB649-D4E6-4710-B3BD-A348BD815586}" srcOrd="0" destOrd="0" parTransId="{6F72CD37-34C0-43A4-ADE7-568E1A3D8752}" sibTransId="{F0DCD37E-2E07-49A5-B7CC-F0734DF4B9CD}"/>
    <dgm:cxn modelId="{47F4E065-55F4-4DED-AFB4-13E029B11F95}" type="presOf" srcId="{0A49F782-40BF-45A5-A609-8047134F4180}" destId="{BB4AC882-C2A1-4652-852F-EB2C8EA32BF3}" srcOrd="0" destOrd="0" presId="urn:microsoft.com/office/officeart/2005/8/layout/vList2"/>
    <dgm:cxn modelId="{5CE941FE-5023-4FC5-A3AA-8FE33D5E0530}" srcId="{0A49F782-40BF-45A5-A609-8047134F4180}" destId="{7BAB0BC2-8138-4343-A1B1-D4EADE8BBF27}" srcOrd="0" destOrd="0" parTransId="{CCC1F31B-18FA-42FB-A817-A50CC1671896}" sibTransId="{4FD2920B-8B09-47C4-8969-06A5C203B014}"/>
    <dgm:cxn modelId="{6918DE2F-5BC6-4BEE-B9C0-44C0D6AFCC08}" type="presOf" srcId="{CB22C9A7-142B-472C-A735-CAAF514824AE}" destId="{4112BBED-0D92-421E-B0E3-C3296C2D895B}" srcOrd="0" destOrd="1" presId="urn:microsoft.com/office/officeart/2005/8/layout/vList2"/>
    <dgm:cxn modelId="{CE9DAA32-46E5-4A86-9DBB-289A0F084A39}" srcId="{E0E5D198-2329-4D3D-824E-ABD39A355DFD}" destId="{7A297FF7-42FA-4D24-A84F-F42C622D3005}" srcOrd="2" destOrd="0" parTransId="{39152D9D-278F-4E5A-985E-320912FC2F7A}" sibTransId="{58DD2117-73E8-4E28-93F2-24F9B8953BE1}"/>
    <dgm:cxn modelId="{BE6CE43E-34EC-4EDB-8DD3-EC7D107446AA}" srcId="{0A49F782-40BF-45A5-A609-8047134F4180}" destId="{205D1A30-F882-4BD4-A7EC-5EEF619A15D1}" srcOrd="1" destOrd="0" parTransId="{E4C67AFC-F0CE-4FA5-9E7D-294658FFED6C}" sibTransId="{4E20879B-29D4-4BDC-854B-7100C3502505}"/>
    <dgm:cxn modelId="{66368AA9-DE08-42FF-A918-B72FEEEB5CEB}" srcId="{C5278743-5BE8-4E0D-B9AB-56BECEA550A9}" destId="{660CA2DC-90CA-4178-BD17-C4A0778AE012}" srcOrd="0" destOrd="0" parTransId="{89F7F977-7A77-4907-84B5-A9D13248AEC2}" sibTransId="{637F6C3C-B0C2-45EE-9A66-A6D568124478}"/>
    <dgm:cxn modelId="{E2AFCB4E-2710-4185-8B7D-9EBB41920CED}" srcId="{E0E5D198-2329-4D3D-824E-ABD39A355DFD}" destId="{0A49F782-40BF-45A5-A609-8047134F4180}" srcOrd="0" destOrd="0" parTransId="{DC0D553F-795B-4473-9D0F-42232B99C679}" sibTransId="{1ECB85CB-B503-4EB8-86CC-123C63D6A30A}"/>
    <dgm:cxn modelId="{FFE4EAF7-0186-4115-9786-7EFC86C84D4B}" type="presOf" srcId="{DE2FB649-D4E6-4710-B3BD-A348BD815586}" destId="{B1508E7C-DA4B-4CBF-986A-43A21FC1FB3D}" srcOrd="0" destOrd="0" presId="urn:microsoft.com/office/officeart/2005/8/layout/vList2"/>
    <dgm:cxn modelId="{406FC0B3-9663-4AB9-9FE1-D11EF830B91C}" type="presOf" srcId="{ABB3AF40-8EDF-42A1-AE80-3F6C8150CC73}" destId="{4112BBED-0D92-421E-B0E3-C3296C2D895B}" srcOrd="0" destOrd="0" presId="urn:microsoft.com/office/officeart/2005/8/layout/vList2"/>
    <dgm:cxn modelId="{E6D429F3-7E55-4A38-A219-A7FEE1F4CED2}" type="presOf" srcId="{E4D0EA17-5F16-4D06-BF2C-C466A73A5F82}" destId="{B1508E7C-DA4B-4CBF-986A-43A21FC1FB3D}" srcOrd="0" destOrd="1" presId="urn:microsoft.com/office/officeart/2005/8/layout/vList2"/>
    <dgm:cxn modelId="{2EE2DBE9-6026-4D7D-AC67-ED23A7FA9110}" srcId="{E0E5D198-2329-4D3D-824E-ABD39A355DFD}" destId="{36D83F08-7B93-4ED8-8F5C-B3EC18D9A1B6}" srcOrd="1" destOrd="0" parTransId="{1378CA8C-A2B5-4677-B723-1299C7312EB4}" sibTransId="{2A801B15-01DC-4504-9522-C87A4A3D7BED}"/>
    <dgm:cxn modelId="{9D9E1F1D-1D62-4134-BB61-88DF9A121BB1}" type="presOf" srcId="{36D83F08-7B93-4ED8-8F5C-B3EC18D9A1B6}" destId="{5A3B09B5-F007-4180-95FE-076B2EF52EDE}" srcOrd="0" destOrd="0" presId="urn:microsoft.com/office/officeart/2005/8/layout/vList2"/>
    <dgm:cxn modelId="{C3D05EDA-91B1-4A38-B9E4-06BD61F9A1B9}" type="presOf" srcId="{7BAB0BC2-8138-4343-A1B1-D4EADE8BBF27}" destId="{532DCAED-E6E5-4675-B2E1-8856AD3A2645}" srcOrd="0" destOrd="0" presId="urn:microsoft.com/office/officeart/2005/8/layout/vList2"/>
    <dgm:cxn modelId="{D7DFA623-0491-455A-8FF1-BDA081BFF965}" srcId="{C5278743-5BE8-4E0D-B9AB-56BECEA550A9}" destId="{CAED3E33-7919-4180-AF44-92F576E17D20}" srcOrd="2" destOrd="0" parTransId="{7E753956-823F-444A-95B9-A8255EE22CE6}" sibTransId="{32D9E943-F52B-4BF8-93F6-D9913FF14208}"/>
    <dgm:cxn modelId="{6188A884-030E-49E6-9F79-8CF5DB3DAEB9}" srcId="{7A297FF7-42FA-4D24-A84F-F42C622D3005}" destId="{ABB3AF40-8EDF-42A1-AE80-3F6C8150CC73}" srcOrd="0" destOrd="0" parTransId="{0102B9E6-A592-4E52-A94F-2CC2E8AE4355}" sibTransId="{D6FEF2C9-C27B-4117-8AB7-FECFF825FA16}"/>
    <dgm:cxn modelId="{67DE01BE-A8C7-4232-ABDD-753AD0410CBF}" type="presOf" srcId="{660CA2DC-90CA-4178-BD17-C4A0778AE012}" destId="{68BFC05F-C8EA-4FA0-A74D-FB40EEA49470}" srcOrd="0" destOrd="0" presId="urn:microsoft.com/office/officeart/2005/8/layout/vList2"/>
    <dgm:cxn modelId="{EDCD8605-1BF2-4930-9E96-F4346BE0840D}" type="presOf" srcId="{CAED3E33-7919-4180-AF44-92F576E17D20}" destId="{68BFC05F-C8EA-4FA0-A74D-FB40EEA49470}" srcOrd="0" destOrd="2" presId="urn:microsoft.com/office/officeart/2005/8/layout/vList2"/>
    <dgm:cxn modelId="{69F093FF-2814-48AC-B9A8-F22A8B1BB92E}" type="presOf" srcId="{205D1A30-F882-4BD4-A7EC-5EEF619A15D1}" destId="{532DCAED-E6E5-4675-B2E1-8856AD3A2645}" srcOrd="0" destOrd="1" presId="urn:microsoft.com/office/officeart/2005/8/layout/vList2"/>
    <dgm:cxn modelId="{7AD4D0E7-552E-4CBC-B187-159F309E6B5D}" type="presParOf" srcId="{D06138FC-07D1-4B41-BD19-E5FBD327930C}" destId="{BB4AC882-C2A1-4652-852F-EB2C8EA32BF3}" srcOrd="0" destOrd="0" presId="urn:microsoft.com/office/officeart/2005/8/layout/vList2"/>
    <dgm:cxn modelId="{582AA6EE-0B4C-4E5F-A791-270BAA9C25AF}" type="presParOf" srcId="{D06138FC-07D1-4B41-BD19-E5FBD327930C}" destId="{532DCAED-E6E5-4675-B2E1-8856AD3A2645}" srcOrd="1" destOrd="0" presId="urn:microsoft.com/office/officeart/2005/8/layout/vList2"/>
    <dgm:cxn modelId="{689803F6-56FC-4C26-891B-1BE531CBE091}" type="presParOf" srcId="{D06138FC-07D1-4B41-BD19-E5FBD327930C}" destId="{5A3B09B5-F007-4180-95FE-076B2EF52EDE}" srcOrd="2" destOrd="0" presId="urn:microsoft.com/office/officeart/2005/8/layout/vList2"/>
    <dgm:cxn modelId="{675283D3-7819-464E-A8FB-E8397AF941AA}" type="presParOf" srcId="{D06138FC-07D1-4B41-BD19-E5FBD327930C}" destId="{B1508E7C-DA4B-4CBF-986A-43A21FC1FB3D}" srcOrd="3" destOrd="0" presId="urn:microsoft.com/office/officeart/2005/8/layout/vList2"/>
    <dgm:cxn modelId="{D21C9DDE-94E4-4147-ADFD-2EDB3F123A7D}" type="presParOf" srcId="{D06138FC-07D1-4B41-BD19-E5FBD327930C}" destId="{4FC0C456-CB6B-4EFC-ACA8-146E595B979D}" srcOrd="4" destOrd="0" presId="urn:microsoft.com/office/officeart/2005/8/layout/vList2"/>
    <dgm:cxn modelId="{0053EEBA-94EC-44CD-BF5A-11A08ED99894}" type="presParOf" srcId="{D06138FC-07D1-4B41-BD19-E5FBD327930C}" destId="{4112BBED-0D92-421E-B0E3-C3296C2D895B}" srcOrd="5" destOrd="0" presId="urn:microsoft.com/office/officeart/2005/8/layout/vList2"/>
    <dgm:cxn modelId="{BCBAD644-2947-473C-9365-6C519CB1ACB7}" type="presParOf" srcId="{D06138FC-07D1-4B41-BD19-E5FBD327930C}" destId="{A0FCAC1D-6032-4866-BF74-AC1189F05C31}" srcOrd="6" destOrd="0" presId="urn:microsoft.com/office/officeart/2005/8/layout/vList2"/>
    <dgm:cxn modelId="{BF39A54E-A1FE-4D55-9FF2-A27227D3D2BA}" type="presParOf" srcId="{D06138FC-07D1-4B41-BD19-E5FBD327930C}" destId="{68BFC05F-C8EA-4FA0-A74D-FB40EEA4947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161390" cy="367259"/>
          </a:xfrm>
          <a:prstGeom prst="rect">
            <a:avLst/>
          </a:prstGeom>
        </p:spPr>
        <p:txBody>
          <a:bodyPr vert="horz" lIns="94843" tIns="47420" rIns="94843" bIns="47420" rtlCol="0"/>
          <a:lstStyle>
            <a:lvl1pPr algn="l">
              <a:defRPr sz="1200"/>
            </a:lvl1pPr>
          </a:lstStyle>
          <a:p>
            <a:r>
              <a:rPr lang="en-US" dirty="0" smtClean="0"/>
              <a:t>AAHP Fall Seminar</a:t>
            </a:r>
            <a:endParaRPr lang="en-US" dirty="0"/>
          </a:p>
        </p:txBody>
      </p:sp>
      <p:sp>
        <p:nvSpPr>
          <p:cNvPr id="3" name="Date Placeholder 2"/>
          <p:cNvSpPr>
            <a:spLocks noGrp="1"/>
          </p:cNvSpPr>
          <p:nvPr>
            <p:ph type="dt" sz="quarter" idx="1"/>
          </p:nvPr>
        </p:nvSpPr>
        <p:spPr>
          <a:xfrm>
            <a:off x="5437638" y="3"/>
            <a:ext cx="4161390" cy="367259"/>
          </a:xfrm>
          <a:prstGeom prst="rect">
            <a:avLst/>
          </a:prstGeom>
        </p:spPr>
        <p:txBody>
          <a:bodyPr vert="horz" lIns="94843" tIns="47420" rIns="94843" bIns="47420" rtlCol="0"/>
          <a:lstStyle>
            <a:lvl1pPr algn="r">
              <a:defRPr sz="1200"/>
            </a:lvl1pPr>
          </a:lstStyle>
          <a:p>
            <a:fld id="{AB3CB0AE-1165-41CD-8CE0-4332036FD737}" type="datetimeFigureOut">
              <a:rPr lang="en-US" smtClean="0"/>
              <a:t>10/10/2018</a:t>
            </a:fld>
            <a:endParaRPr lang="en-US"/>
          </a:p>
        </p:txBody>
      </p:sp>
      <p:sp>
        <p:nvSpPr>
          <p:cNvPr id="4" name="Footer Placeholder 3"/>
          <p:cNvSpPr>
            <a:spLocks noGrp="1"/>
          </p:cNvSpPr>
          <p:nvPr>
            <p:ph type="ftr" sz="quarter" idx="2"/>
          </p:nvPr>
        </p:nvSpPr>
        <p:spPr>
          <a:xfrm>
            <a:off x="2" y="6947943"/>
            <a:ext cx="4161390" cy="367259"/>
          </a:xfrm>
          <a:prstGeom prst="rect">
            <a:avLst/>
          </a:prstGeom>
        </p:spPr>
        <p:txBody>
          <a:bodyPr vert="horz" lIns="94843" tIns="47420" rIns="94843" bIns="47420" rtlCol="0" anchor="b"/>
          <a:lstStyle>
            <a:lvl1pPr algn="l">
              <a:defRPr sz="1200"/>
            </a:lvl1pPr>
          </a:lstStyle>
          <a:p>
            <a:r>
              <a:rPr lang="en-US" dirty="0" smtClean="0"/>
              <a:t>New Drug Update 2016-2017</a:t>
            </a:r>
            <a:endParaRPr lang="en-US" dirty="0"/>
          </a:p>
        </p:txBody>
      </p:sp>
      <p:sp>
        <p:nvSpPr>
          <p:cNvPr id="5" name="Slide Number Placeholder 4"/>
          <p:cNvSpPr>
            <a:spLocks noGrp="1"/>
          </p:cNvSpPr>
          <p:nvPr>
            <p:ph type="sldNum" sz="quarter" idx="3"/>
          </p:nvPr>
        </p:nvSpPr>
        <p:spPr>
          <a:xfrm>
            <a:off x="5437638" y="6947943"/>
            <a:ext cx="4161390" cy="367259"/>
          </a:xfrm>
          <a:prstGeom prst="rect">
            <a:avLst/>
          </a:prstGeom>
        </p:spPr>
        <p:txBody>
          <a:bodyPr vert="horz" lIns="94843" tIns="47420" rIns="94843" bIns="47420" rtlCol="0" anchor="b"/>
          <a:lstStyle>
            <a:lvl1pPr algn="r">
              <a:defRPr sz="1200"/>
            </a:lvl1pPr>
          </a:lstStyle>
          <a:p>
            <a:r>
              <a:rPr lang="en-US" dirty="0" smtClean="0"/>
              <a:t>Rachael </a:t>
            </a:r>
            <a:r>
              <a:rPr lang="en-US" dirty="0" err="1" smtClean="0"/>
              <a:t>McCaleb</a:t>
            </a:r>
            <a:r>
              <a:rPr lang="en-US" dirty="0" smtClean="0"/>
              <a:t>, </a:t>
            </a:r>
            <a:r>
              <a:rPr lang="en-US" dirty="0" err="1" smtClean="0"/>
              <a:t>PharmD</a:t>
            </a:r>
            <a:r>
              <a:rPr lang="en-US" dirty="0" smtClean="0"/>
              <a:t>, BCPS</a:t>
            </a:r>
            <a:endParaRPr lang="en-US" dirty="0"/>
          </a:p>
        </p:txBody>
      </p:sp>
    </p:spTree>
    <p:extLst>
      <p:ext uri="{BB962C8B-B14F-4D97-AF65-F5344CB8AC3E}">
        <p14:creationId xmlns:p14="http://schemas.microsoft.com/office/powerpoint/2010/main" val="36470294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44" tIns="48323" rIns="96644" bIns="48323" rtlCol="0"/>
          <a:lstStyle>
            <a:lvl1pPr algn="l">
              <a:defRPr sz="1200"/>
            </a:lvl1pPr>
          </a:lstStyle>
          <a:p>
            <a:endParaRPr lang="en-US"/>
          </a:p>
        </p:txBody>
      </p:sp>
      <p:sp>
        <p:nvSpPr>
          <p:cNvPr id="3" name="Date Placeholder 2"/>
          <p:cNvSpPr>
            <a:spLocks noGrp="1"/>
          </p:cNvSpPr>
          <p:nvPr>
            <p:ph type="dt" idx="1"/>
          </p:nvPr>
        </p:nvSpPr>
        <p:spPr>
          <a:xfrm>
            <a:off x="5438458" y="0"/>
            <a:ext cx="4160520" cy="365760"/>
          </a:xfrm>
          <a:prstGeom prst="rect">
            <a:avLst/>
          </a:prstGeom>
        </p:spPr>
        <p:txBody>
          <a:bodyPr vert="horz" lIns="96644" tIns="48323" rIns="96644" bIns="48323" rtlCol="0"/>
          <a:lstStyle>
            <a:lvl1pPr algn="r">
              <a:defRPr sz="1200"/>
            </a:lvl1pPr>
          </a:lstStyle>
          <a:p>
            <a:fld id="{D2BB32BD-2CA7-4C2E-A2AF-1D86625FFA06}" type="datetimeFigureOut">
              <a:rPr lang="en-US" smtClean="0"/>
              <a:pPr/>
              <a:t>10/10/2018</a:t>
            </a:fld>
            <a:endParaRPr lang="en-US"/>
          </a:p>
        </p:txBody>
      </p:sp>
      <p:sp>
        <p:nvSpPr>
          <p:cNvPr id="4" name="Slide Image Placeholder 3"/>
          <p:cNvSpPr>
            <a:spLocks noGrp="1" noRot="1" noChangeAspect="1"/>
          </p:cNvSpPr>
          <p:nvPr>
            <p:ph type="sldImg" idx="2"/>
          </p:nvPr>
        </p:nvSpPr>
        <p:spPr>
          <a:xfrm>
            <a:off x="2971800" y="547688"/>
            <a:ext cx="3657600" cy="2743200"/>
          </a:xfrm>
          <a:prstGeom prst="rect">
            <a:avLst/>
          </a:prstGeom>
          <a:noFill/>
          <a:ln w="12700">
            <a:solidFill>
              <a:prstClr val="black"/>
            </a:solidFill>
          </a:ln>
        </p:spPr>
        <p:txBody>
          <a:bodyPr vert="horz" lIns="96644" tIns="48323" rIns="96644" bIns="48323" rtlCol="0" anchor="ctr"/>
          <a:lstStyle/>
          <a:p>
            <a:endParaRPr lang="en-US"/>
          </a:p>
        </p:txBody>
      </p:sp>
      <p:sp>
        <p:nvSpPr>
          <p:cNvPr id="5" name="Notes Placeholder 4"/>
          <p:cNvSpPr>
            <a:spLocks noGrp="1"/>
          </p:cNvSpPr>
          <p:nvPr>
            <p:ph type="body" sz="quarter" idx="3"/>
          </p:nvPr>
        </p:nvSpPr>
        <p:spPr>
          <a:xfrm>
            <a:off x="960120" y="3474720"/>
            <a:ext cx="7680960" cy="3291840"/>
          </a:xfrm>
          <a:prstGeom prst="rect">
            <a:avLst/>
          </a:prstGeom>
        </p:spPr>
        <p:txBody>
          <a:bodyPr vert="horz" lIns="96644" tIns="48323" rIns="96644" bIns="483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171"/>
            <a:ext cx="4160520" cy="365760"/>
          </a:xfrm>
          <a:prstGeom prst="rect">
            <a:avLst/>
          </a:prstGeom>
        </p:spPr>
        <p:txBody>
          <a:bodyPr vert="horz" lIns="96644" tIns="48323" rIns="96644" bIns="48323" rtlCol="0" anchor="b"/>
          <a:lstStyle>
            <a:lvl1pPr algn="l">
              <a:defRPr sz="1200"/>
            </a:lvl1pPr>
          </a:lstStyle>
          <a:p>
            <a:endParaRPr lang="en-US"/>
          </a:p>
        </p:txBody>
      </p:sp>
      <p:sp>
        <p:nvSpPr>
          <p:cNvPr id="7" name="Slide Number Placeholder 6"/>
          <p:cNvSpPr>
            <a:spLocks noGrp="1"/>
          </p:cNvSpPr>
          <p:nvPr>
            <p:ph type="sldNum" sz="quarter" idx="5"/>
          </p:nvPr>
        </p:nvSpPr>
        <p:spPr>
          <a:xfrm>
            <a:off x="5438458" y="6948171"/>
            <a:ext cx="4160520" cy="365760"/>
          </a:xfrm>
          <a:prstGeom prst="rect">
            <a:avLst/>
          </a:prstGeom>
        </p:spPr>
        <p:txBody>
          <a:bodyPr vert="horz" lIns="96644" tIns="48323" rIns="96644" bIns="48323" rtlCol="0" anchor="b"/>
          <a:lstStyle>
            <a:lvl1pPr algn="r">
              <a:defRPr sz="1200"/>
            </a:lvl1pPr>
          </a:lstStyle>
          <a:p>
            <a:fld id="{37D6C4EB-DE73-41E0-AD04-9F317D671CC6}" type="slidenum">
              <a:rPr lang="en-US" smtClean="0"/>
              <a:pPr/>
              <a:t>‹#›</a:t>
            </a:fld>
            <a:endParaRPr lang="en-US"/>
          </a:p>
        </p:txBody>
      </p:sp>
    </p:spTree>
    <p:extLst>
      <p:ext uri="{BB962C8B-B14F-4D97-AF65-F5344CB8AC3E}">
        <p14:creationId xmlns:p14="http://schemas.microsoft.com/office/powerpoint/2010/main" val="113986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online.lexi.com/lco/action/doc/retrieve/docid/patch_f/5906297?hl=Potassium%20Binder"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online.lexi.com/lco/action/doc/retrieve/docid/patch_f/6647953?hl=Potassium%20Binder" TargetMode="External"/><Relationship Id="rId4" Type="http://schemas.openxmlformats.org/officeDocument/2006/relationships/hyperlink" Target="http://online.lexi.com/lco/action/doc/retrieve/docid/patch_f/7686?hl=Potassium%20Binder"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a:t>
            </a:fld>
            <a:endParaRPr lang="en-US"/>
          </a:p>
        </p:txBody>
      </p:sp>
    </p:spTree>
    <p:extLst>
      <p:ext uri="{BB962C8B-B14F-4D97-AF65-F5344CB8AC3E}">
        <p14:creationId xmlns:p14="http://schemas.microsoft.com/office/powerpoint/2010/main" val="2776088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FDA approved the first antiretroviral, </a:t>
            </a:r>
            <a:r>
              <a:rPr lang="en-US" dirty="0" err="1"/>
              <a:t>zidovudine</a:t>
            </a:r>
            <a:r>
              <a:rPr lang="en-US" dirty="0"/>
              <a:t>—more commonly called AZT—in 1987</a:t>
            </a:r>
          </a:p>
          <a:p>
            <a:endParaRPr lang="en-US" dirty="0"/>
          </a:p>
          <a:p>
            <a:r>
              <a:rPr lang="en-US" dirty="0"/>
              <a:t>The researchers also did a subgroup analysis and found that of those who had an initial viral load of 100,000 or less (33 subjects), half achieved a ≥0.5 log10 decrease in viral load. Of the seven subjects who started the study with a viral load of more than 100,000, only one achieved a ≥0.5 log10 decrease in viral load. Basically, it appears to work better in those with a lower viral load.</a:t>
            </a:r>
          </a:p>
          <a:p>
            <a:endParaRPr lang="en-US" dirty="0"/>
          </a:p>
          <a:p>
            <a:r>
              <a:rPr lang="en-US" dirty="0"/>
              <a:t>On the other hand, that assessment was done after just one dose. At the end of the therapy through Week 24, only 13 subjects had CD4+ T cell counts over 200 cells per </a:t>
            </a:r>
            <a:r>
              <a:rPr lang="en-US" dirty="0" err="1"/>
              <a:t>mL.</a:t>
            </a:r>
            <a:r>
              <a:rPr lang="en-US" dirty="0"/>
              <a:t> And the limited data from the trial that led to </a:t>
            </a:r>
            <a:r>
              <a:rPr lang="en-US" dirty="0" err="1"/>
              <a:t>Trogarzo’s</a:t>
            </a:r>
            <a:r>
              <a:rPr lang="en-US" dirty="0"/>
              <a:t> approval suggest that the drug may have limited efficacy in people whose HIV viral titer exceeds 100,000 copies per </a:t>
            </a:r>
            <a:r>
              <a:rPr lang="en-US" dirty="0" err="1"/>
              <a:t>mL.</a:t>
            </a:r>
            <a:r>
              <a:rPr lang="en-US" dirty="0"/>
              <a:t> To state the obvious, Trogarzo was approved with minimal data. It means many questions remain unanswered.</a:t>
            </a:r>
          </a:p>
        </p:txBody>
      </p:sp>
      <p:sp>
        <p:nvSpPr>
          <p:cNvPr id="4" name="Slide Number Placeholder 3"/>
          <p:cNvSpPr>
            <a:spLocks noGrp="1"/>
          </p:cNvSpPr>
          <p:nvPr>
            <p:ph type="sldNum" sz="quarter" idx="10"/>
          </p:nvPr>
        </p:nvSpPr>
        <p:spPr/>
        <p:txBody>
          <a:bodyPr/>
          <a:lstStyle/>
          <a:p>
            <a:fld id="{37D6C4EB-DE73-41E0-AD04-9F317D671CC6}" type="slidenum">
              <a:rPr lang="en-US" smtClean="0"/>
              <a:pPr/>
              <a:t>14</a:t>
            </a:fld>
            <a:endParaRPr lang="en-US"/>
          </a:p>
        </p:txBody>
      </p:sp>
    </p:spTree>
    <p:extLst>
      <p:ext uri="{BB962C8B-B14F-4D97-AF65-F5344CB8AC3E}">
        <p14:creationId xmlns:p14="http://schemas.microsoft.com/office/powerpoint/2010/main" val="1006309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16</a:t>
            </a:fld>
            <a:endParaRPr lang="en-US"/>
          </a:p>
        </p:txBody>
      </p:sp>
    </p:spTree>
    <p:extLst>
      <p:ext uri="{BB962C8B-B14F-4D97-AF65-F5344CB8AC3E}">
        <p14:creationId xmlns:p14="http://schemas.microsoft.com/office/powerpoint/2010/main" val="39196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17</a:t>
            </a:fld>
            <a:endParaRPr lang="en-US"/>
          </a:p>
        </p:txBody>
      </p:sp>
    </p:spTree>
    <p:extLst>
      <p:ext uri="{BB962C8B-B14F-4D97-AF65-F5344CB8AC3E}">
        <p14:creationId xmlns:p14="http://schemas.microsoft.com/office/powerpoint/2010/main" val="3203924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18</a:t>
            </a:fld>
            <a:endParaRPr lang="en-US"/>
          </a:p>
        </p:txBody>
      </p:sp>
    </p:spTree>
    <p:extLst>
      <p:ext uri="{BB962C8B-B14F-4D97-AF65-F5344CB8AC3E}">
        <p14:creationId xmlns:p14="http://schemas.microsoft.com/office/powerpoint/2010/main" val="30603573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19</a:t>
            </a:fld>
            <a:endParaRPr lang="en-US"/>
          </a:p>
        </p:txBody>
      </p:sp>
    </p:spTree>
    <p:extLst>
      <p:ext uri="{BB962C8B-B14F-4D97-AF65-F5344CB8AC3E}">
        <p14:creationId xmlns:p14="http://schemas.microsoft.com/office/powerpoint/2010/main" val="3180475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20</a:t>
            </a:fld>
            <a:endParaRPr lang="en-US"/>
          </a:p>
        </p:txBody>
      </p:sp>
    </p:spTree>
    <p:extLst>
      <p:ext uri="{BB962C8B-B14F-4D97-AF65-F5344CB8AC3E}">
        <p14:creationId xmlns:p14="http://schemas.microsoft.com/office/powerpoint/2010/main" val="3199432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21</a:t>
            </a:fld>
            <a:endParaRPr lang="en-US"/>
          </a:p>
        </p:txBody>
      </p:sp>
    </p:spTree>
    <p:extLst>
      <p:ext uri="{BB962C8B-B14F-4D97-AF65-F5344CB8AC3E}">
        <p14:creationId xmlns:p14="http://schemas.microsoft.com/office/powerpoint/2010/main" val="2548747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22</a:t>
            </a:fld>
            <a:endParaRPr lang="en-US"/>
          </a:p>
        </p:txBody>
      </p:sp>
    </p:spTree>
    <p:extLst>
      <p:ext uri="{BB962C8B-B14F-4D97-AF65-F5344CB8AC3E}">
        <p14:creationId xmlns:p14="http://schemas.microsoft.com/office/powerpoint/2010/main" val="640705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23</a:t>
            </a:fld>
            <a:endParaRPr lang="en-US"/>
          </a:p>
        </p:txBody>
      </p:sp>
    </p:spTree>
    <p:extLst>
      <p:ext uri="{BB962C8B-B14F-4D97-AF65-F5344CB8AC3E}">
        <p14:creationId xmlns:p14="http://schemas.microsoft.com/office/powerpoint/2010/main" val="3712556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24</a:t>
            </a:fld>
            <a:endParaRPr lang="en-US"/>
          </a:p>
        </p:txBody>
      </p:sp>
    </p:spTree>
    <p:extLst>
      <p:ext uri="{BB962C8B-B14F-4D97-AF65-F5344CB8AC3E}">
        <p14:creationId xmlns:p14="http://schemas.microsoft.com/office/powerpoint/2010/main" val="425611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 TAF is similar to </a:t>
            </a:r>
            <a:r>
              <a:rPr lang="en-US" dirty="0" err="1" smtClean="0"/>
              <a:t>tenofovir</a:t>
            </a:r>
            <a:r>
              <a:rPr lang="en-US" dirty="0" smtClean="0"/>
              <a:t> </a:t>
            </a:r>
            <a:r>
              <a:rPr lang="en-US" dirty="0" err="1" smtClean="0"/>
              <a:t>disoproxil</a:t>
            </a:r>
            <a:r>
              <a:rPr lang="en-US" dirty="0" smtClean="0"/>
              <a:t> </a:t>
            </a:r>
            <a:r>
              <a:rPr lang="en-US" dirty="0" err="1" smtClean="0"/>
              <a:t>fumarate</a:t>
            </a:r>
            <a:r>
              <a:rPr lang="en-US" dirty="0" smtClean="0"/>
              <a:t> (TDF), the active ingredient in </a:t>
            </a:r>
            <a:r>
              <a:rPr lang="en-US" dirty="0" err="1" smtClean="0"/>
              <a:t>Viread</a:t>
            </a:r>
            <a:r>
              <a:rPr lang="en-US" dirty="0" smtClean="0"/>
              <a:t> and a component of </a:t>
            </a:r>
            <a:r>
              <a:rPr lang="en-US" dirty="0" err="1" smtClean="0"/>
              <a:t>Stribild</a:t>
            </a:r>
            <a:r>
              <a:rPr lang="en-US" dirty="0" smtClean="0"/>
              <a:t>, </a:t>
            </a:r>
            <a:r>
              <a:rPr lang="en-US" dirty="0" err="1" smtClean="0"/>
              <a:t>Atripla</a:t>
            </a:r>
            <a:r>
              <a:rPr lang="en-US" dirty="0" smtClean="0"/>
              <a:t>, </a:t>
            </a:r>
            <a:r>
              <a:rPr lang="en-US" dirty="0" err="1" smtClean="0"/>
              <a:t>Complera</a:t>
            </a:r>
            <a:r>
              <a:rPr lang="en-US" dirty="0" smtClean="0"/>
              <a:t> and </a:t>
            </a:r>
            <a:r>
              <a:rPr lang="en-US" dirty="0" err="1" smtClean="0"/>
              <a:t>Truvada</a:t>
            </a:r>
            <a:r>
              <a:rPr lang="en-US" dirty="0" smtClean="0"/>
              <a:t>. TAF, however, can be used at much lower doses and is expected to cause fewer kidney- and bone-related side effects.</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6</a:t>
            </a:fld>
            <a:endParaRPr lang="en-US"/>
          </a:p>
        </p:txBody>
      </p:sp>
    </p:spTree>
    <p:extLst>
      <p:ext uri="{BB962C8B-B14F-4D97-AF65-F5344CB8AC3E}">
        <p14:creationId xmlns:p14="http://schemas.microsoft.com/office/powerpoint/2010/main" val="244429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26</a:t>
            </a:fld>
            <a:endParaRPr lang="en-US"/>
          </a:p>
        </p:txBody>
      </p:sp>
    </p:spTree>
    <p:extLst>
      <p:ext uri="{BB962C8B-B14F-4D97-AF65-F5344CB8AC3E}">
        <p14:creationId xmlns:p14="http://schemas.microsoft.com/office/powerpoint/2010/main" val="2566370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27</a:t>
            </a:fld>
            <a:endParaRPr lang="en-US"/>
          </a:p>
        </p:txBody>
      </p:sp>
    </p:spTree>
    <p:extLst>
      <p:ext uri="{BB962C8B-B14F-4D97-AF65-F5344CB8AC3E}">
        <p14:creationId xmlns:p14="http://schemas.microsoft.com/office/powerpoint/2010/main" val="27122550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Levels of CGRP have been shown to increase during a migraine attack</a:t>
            </a:r>
            <a:r>
              <a:rPr lang="en-US" dirty="0" smtClean="0"/>
              <a:t>.</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4</a:t>
            </a:r>
            <a:r>
              <a:rPr lang="en-US" baseline="0" smtClean="0"/>
              <a:t> agents two are approved </a:t>
            </a:r>
            <a:endParaRPr lang="en-US" smtClean="0"/>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28</a:t>
            </a:fld>
            <a:endParaRPr lang="en-US"/>
          </a:p>
        </p:txBody>
      </p:sp>
    </p:spTree>
    <p:extLst>
      <p:ext uri="{BB962C8B-B14F-4D97-AF65-F5344CB8AC3E}">
        <p14:creationId xmlns:p14="http://schemas.microsoft.com/office/powerpoint/2010/main" val="3277998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Levels of CGRP have been shown to increase during a migraine attack.</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29</a:t>
            </a:fld>
            <a:endParaRPr lang="en-US"/>
          </a:p>
        </p:txBody>
      </p:sp>
    </p:spTree>
    <p:extLst>
      <p:ext uri="{BB962C8B-B14F-4D97-AF65-F5344CB8AC3E}">
        <p14:creationId xmlns:p14="http://schemas.microsoft.com/office/powerpoint/2010/main" val="3852049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 Migraine — Phase II Study</a:t>
            </a:r>
          </a:p>
          <a:p>
            <a:endParaRPr lang="en-US" dirty="0" smtClean="0"/>
          </a:p>
          <a:p>
            <a:r>
              <a:rPr lang="en-US" dirty="0" smtClean="0"/>
              <a:t>15</a:t>
            </a:r>
            <a:r>
              <a:rPr lang="en-US" baseline="0" dirty="0" smtClean="0"/>
              <a:t> or more migraine days -6.6 vs -4.2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30</a:t>
            </a:fld>
            <a:endParaRPr lang="en-US"/>
          </a:p>
        </p:txBody>
      </p:sp>
    </p:spTree>
    <p:extLst>
      <p:ext uri="{BB962C8B-B14F-4D97-AF65-F5344CB8AC3E}">
        <p14:creationId xmlns:p14="http://schemas.microsoft.com/office/powerpoint/2010/main" val="3047328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31</a:t>
            </a:fld>
            <a:endParaRPr lang="en-US"/>
          </a:p>
        </p:txBody>
      </p:sp>
    </p:spTree>
    <p:extLst>
      <p:ext uri="{BB962C8B-B14F-4D97-AF65-F5344CB8AC3E}">
        <p14:creationId xmlns:p14="http://schemas.microsoft.com/office/powerpoint/2010/main" val="1646660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vitro activity against extended spectrum beta-lactamase (ESBL)-producing, aminoglycoside-resistant, and </a:t>
            </a:r>
            <a:r>
              <a:rPr lang="en-US" dirty="0" err="1" smtClean="0"/>
              <a:t>carbapenem</a:t>
            </a:r>
            <a:r>
              <a:rPr lang="en-US" dirty="0" smtClean="0"/>
              <a:t>-resistant isolates</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33</a:t>
            </a:fld>
            <a:endParaRPr lang="en-US"/>
          </a:p>
        </p:txBody>
      </p:sp>
    </p:spTree>
    <p:extLst>
      <p:ext uri="{BB962C8B-B14F-4D97-AF65-F5344CB8AC3E}">
        <p14:creationId xmlns:p14="http://schemas.microsoft.com/office/powerpoint/2010/main" val="2440662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34</a:t>
            </a:fld>
            <a:endParaRPr lang="en-US"/>
          </a:p>
        </p:txBody>
      </p:sp>
    </p:spTree>
    <p:extLst>
      <p:ext uri="{BB962C8B-B14F-4D97-AF65-F5344CB8AC3E}">
        <p14:creationId xmlns:p14="http://schemas.microsoft.com/office/powerpoint/2010/main" val="1219333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35</a:t>
            </a:fld>
            <a:endParaRPr lang="en-US"/>
          </a:p>
        </p:txBody>
      </p:sp>
    </p:spTree>
    <p:extLst>
      <p:ext uri="{BB962C8B-B14F-4D97-AF65-F5344CB8AC3E}">
        <p14:creationId xmlns:p14="http://schemas.microsoft.com/office/powerpoint/2010/main" val="80804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36</a:t>
            </a:fld>
            <a:endParaRPr lang="en-US"/>
          </a:p>
        </p:txBody>
      </p:sp>
    </p:spTree>
    <p:extLst>
      <p:ext uri="{BB962C8B-B14F-4D97-AF65-F5344CB8AC3E}">
        <p14:creationId xmlns:p14="http://schemas.microsoft.com/office/powerpoint/2010/main" val="922986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a:t>
            </a:fld>
            <a:endParaRPr lang="en-US"/>
          </a:p>
        </p:txBody>
      </p:sp>
    </p:spTree>
    <p:extLst>
      <p:ext uri="{BB962C8B-B14F-4D97-AF65-F5344CB8AC3E}">
        <p14:creationId xmlns:p14="http://schemas.microsoft.com/office/powerpoint/2010/main" val="1722269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Cytokines play key roles in controlling cell growth and the immune response. Many cytokines function by binding to and activating type I and type II cytokine receptors. These receptors in turn rely on the Janus kinase (JAK) family of enzymes for signal transduction. Hence drugs that inhibit the activity of these Janus kinases block cytokine </a:t>
            </a:r>
            <a:r>
              <a:rPr lang="en-US" dirty="0" err="1"/>
              <a:t>signalling</a:t>
            </a:r>
            <a:r>
              <a:rPr lang="en-US" dirty="0"/>
              <a:t>.</a:t>
            </a:r>
          </a:p>
        </p:txBody>
      </p:sp>
      <p:sp>
        <p:nvSpPr>
          <p:cNvPr id="4" name="Slide Number Placeholder 3"/>
          <p:cNvSpPr>
            <a:spLocks noGrp="1"/>
          </p:cNvSpPr>
          <p:nvPr>
            <p:ph type="sldNum" sz="quarter" idx="10"/>
          </p:nvPr>
        </p:nvSpPr>
        <p:spPr/>
        <p:txBody>
          <a:bodyPr/>
          <a:lstStyle/>
          <a:p>
            <a:fld id="{37D6C4EB-DE73-41E0-AD04-9F317D671CC6}" type="slidenum">
              <a:rPr lang="en-US" smtClean="0"/>
              <a:pPr/>
              <a:t>38</a:t>
            </a:fld>
            <a:endParaRPr lang="en-US"/>
          </a:p>
        </p:txBody>
      </p:sp>
    </p:spTree>
    <p:extLst>
      <p:ext uri="{BB962C8B-B14F-4D97-AF65-F5344CB8AC3E}">
        <p14:creationId xmlns:p14="http://schemas.microsoft.com/office/powerpoint/2010/main" val="2335362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39</a:t>
            </a:fld>
            <a:endParaRPr lang="en-US"/>
          </a:p>
        </p:txBody>
      </p:sp>
    </p:spTree>
    <p:extLst>
      <p:ext uri="{BB962C8B-B14F-4D97-AF65-F5344CB8AC3E}">
        <p14:creationId xmlns:p14="http://schemas.microsoft.com/office/powerpoint/2010/main" val="4123277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40</a:t>
            </a:fld>
            <a:endParaRPr lang="en-US"/>
          </a:p>
        </p:txBody>
      </p:sp>
    </p:spTree>
    <p:extLst>
      <p:ext uri="{BB962C8B-B14F-4D97-AF65-F5344CB8AC3E}">
        <p14:creationId xmlns:p14="http://schemas.microsoft.com/office/powerpoint/2010/main" val="4021526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41</a:t>
            </a:fld>
            <a:endParaRPr lang="en-US"/>
          </a:p>
        </p:txBody>
      </p:sp>
    </p:spTree>
    <p:extLst>
      <p:ext uri="{BB962C8B-B14F-4D97-AF65-F5344CB8AC3E}">
        <p14:creationId xmlns:p14="http://schemas.microsoft.com/office/powerpoint/2010/main" val="14957527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42</a:t>
            </a:fld>
            <a:endParaRPr lang="en-US"/>
          </a:p>
        </p:txBody>
      </p:sp>
    </p:spTree>
    <p:extLst>
      <p:ext uri="{BB962C8B-B14F-4D97-AF65-F5344CB8AC3E}">
        <p14:creationId xmlns:p14="http://schemas.microsoft.com/office/powerpoint/2010/main" val="2643459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Cytokines play key roles in controlling cell growth and the immune response. Many cytokines function by binding to and activating type I and type II cytokine receptors. These receptors in turn rely on the Janus kinase (JAK) family of enzymes for signal transduction. Hence drugs that inhibit the activity of these Janus kinases block cytokine </a:t>
            </a:r>
            <a:r>
              <a:rPr lang="en-US" dirty="0" err="1"/>
              <a:t>signalling</a:t>
            </a:r>
            <a:r>
              <a:rPr lang="en-US" dirty="0"/>
              <a:t>.</a:t>
            </a:r>
          </a:p>
        </p:txBody>
      </p:sp>
      <p:sp>
        <p:nvSpPr>
          <p:cNvPr id="4" name="Slide Number Placeholder 3"/>
          <p:cNvSpPr>
            <a:spLocks noGrp="1"/>
          </p:cNvSpPr>
          <p:nvPr>
            <p:ph type="sldNum" sz="quarter" idx="10"/>
          </p:nvPr>
        </p:nvSpPr>
        <p:spPr/>
        <p:txBody>
          <a:bodyPr/>
          <a:lstStyle/>
          <a:p>
            <a:fld id="{37D6C4EB-DE73-41E0-AD04-9F317D671CC6}" type="slidenum">
              <a:rPr lang="en-US" smtClean="0"/>
              <a:pPr/>
              <a:t>43</a:t>
            </a:fld>
            <a:endParaRPr lang="en-US"/>
          </a:p>
        </p:txBody>
      </p:sp>
    </p:spTree>
    <p:extLst>
      <p:ext uri="{BB962C8B-B14F-4D97-AF65-F5344CB8AC3E}">
        <p14:creationId xmlns:p14="http://schemas.microsoft.com/office/powerpoint/2010/main" val="366495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44</a:t>
            </a:fld>
            <a:endParaRPr lang="en-US"/>
          </a:p>
        </p:txBody>
      </p:sp>
    </p:spTree>
    <p:extLst>
      <p:ext uri="{BB962C8B-B14F-4D97-AF65-F5344CB8AC3E}">
        <p14:creationId xmlns:p14="http://schemas.microsoft.com/office/powerpoint/2010/main" val="486057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45</a:t>
            </a:fld>
            <a:endParaRPr lang="en-US"/>
          </a:p>
        </p:txBody>
      </p:sp>
    </p:spTree>
    <p:extLst>
      <p:ext uri="{BB962C8B-B14F-4D97-AF65-F5344CB8AC3E}">
        <p14:creationId xmlns:p14="http://schemas.microsoft.com/office/powerpoint/2010/main" val="31686003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Interestingly, MTX in combination with </a:t>
            </a:r>
            <a:r>
              <a:rPr lang="en-US" dirty="0" err="1" smtClean="0"/>
              <a:t>baricitinib</a:t>
            </a:r>
            <a:r>
              <a:rPr lang="en-US" dirty="0" smtClean="0"/>
              <a:t> did not appear to increase the benefit observed with </a:t>
            </a:r>
            <a:r>
              <a:rPr lang="en-US" dirty="0" err="1" smtClean="0"/>
              <a:t>baricitinib</a:t>
            </a:r>
            <a:r>
              <a:rPr lang="en-US" dirty="0" smtClean="0"/>
              <a:t> monotherapy in terms of response rates.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46</a:t>
            </a:fld>
            <a:endParaRPr lang="en-US"/>
          </a:p>
        </p:txBody>
      </p:sp>
    </p:spTree>
    <p:extLst>
      <p:ext uri="{BB962C8B-B14F-4D97-AF65-F5344CB8AC3E}">
        <p14:creationId xmlns:p14="http://schemas.microsoft.com/office/powerpoint/2010/main" val="12326422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48</a:t>
            </a:fld>
            <a:endParaRPr lang="en-US"/>
          </a:p>
        </p:txBody>
      </p:sp>
    </p:spTree>
    <p:extLst>
      <p:ext uri="{BB962C8B-B14F-4D97-AF65-F5344CB8AC3E}">
        <p14:creationId xmlns:p14="http://schemas.microsoft.com/office/powerpoint/2010/main" val="363906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Triumeq</a:t>
            </a:r>
            <a:r>
              <a:rPr lang="en-US" dirty="0"/>
              <a:t> (</a:t>
            </a:r>
            <a:r>
              <a:rPr lang="en-US" dirty="0" err="1"/>
              <a:t>dolutegravir</a:t>
            </a:r>
            <a:r>
              <a:rPr lang="en-US" dirty="0"/>
              <a:t>/</a:t>
            </a:r>
            <a:r>
              <a:rPr lang="en-US" dirty="0" err="1"/>
              <a:t>abacavir</a:t>
            </a:r>
            <a:r>
              <a:rPr lang="en-US" dirty="0"/>
              <a:t>/lamivudine)</a:t>
            </a:r>
          </a:p>
          <a:p>
            <a:endParaRPr lang="en-US" dirty="0"/>
          </a:p>
          <a:p>
            <a:r>
              <a:rPr lang="en-US" dirty="0" err="1"/>
              <a:t>Tivicay</a:t>
            </a:r>
            <a:r>
              <a:rPr lang="en-US" dirty="0"/>
              <a:t> (</a:t>
            </a:r>
            <a:r>
              <a:rPr lang="en-US" dirty="0" err="1"/>
              <a:t>dolutegravir</a:t>
            </a:r>
            <a:r>
              <a:rPr lang="en-US" dirty="0"/>
              <a:t>) plus Descovy (</a:t>
            </a:r>
            <a:r>
              <a:rPr lang="en-US" dirty="0" err="1"/>
              <a:t>emtricitabine</a:t>
            </a:r>
            <a:r>
              <a:rPr lang="en-US" dirty="0"/>
              <a:t>/</a:t>
            </a:r>
            <a:r>
              <a:rPr lang="en-US" dirty="0" err="1"/>
              <a:t>tenofovir</a:t>
            </a:r>
            <a:r>
              <a:rPr lang="en-US" dirty="0"/>
              <a:t> </a:t>
            </a:r>
            <a:r>
              <a:rPr lang="en-US" dirty="0" err="1"/>
              <a:t>alafenamide</a:t>
            </a:r>
            <a:r>
              <a:rPr lang="en-US" dirty="0"/>
              <a:t>)</a:t>
            </a:r>
          </a:p>
          <a:p>
            <a:endParaRPr lang="en-US" dirty="0"/>
          </a:p>
          <a:p>
            <a:r>
              <a:rPr lang="en-US" dirty="0"/>
              <a:t>The studies were primarily geared to determine whether Biktarvy suppressed HIV at rates comparable to other ARV regimens after 48 weeks of treatment; on this count, the regimen succeeded in all four trials. Thus Biktarvy was determined </a:t>
            </a:r>
            <a:r>
              <a:rPr lang="en-US" dirty="0" err="1"/>
              <a:t>noninferior</a:t>
            </a:r>
            <a:r>
              <a:rPr lang="en-US" dirty="0"/>
              <a:t>, or as effective as, to the other regimens.</a:t>
            </a:r>
          </a:p>
          <a:p>
            <a:endParaRPr lang="en-US" dirty="0"/>
          </a:p>
          <a:p>
            <a:r>
              <a:rPr lang="en-US" dirty="0"/>
              <a:t>In Study 1490, 645 first-timers to treatment were evenly randomized to receive Biktarvy or </a:t>
            </a:r>
            <a:r>
              <a:rPr lang="en-US" dirty="0" err="1"/>
              <a:t>Tivicay</a:t>
            </a:r>
            <a:r>
              <a:rPr lang="en-US" dirty="0"/>
              <a:t> (</a:t>
            </a:r>
            <a:r>
              <a:rPr lang="en-US" dirty="0" err="1"/>
              <a:t>dolutegravir</a:t>
            </a:r>
            <a:r>
              <a:rPr lang="en-US" dirty="0"/>
              <a:t>) plus Descovy (</a:t>
            </a:r>
            <a:r>
              <a:rPr lang="en-US" dirty="0" err="1"/>
              <a:t>emtricitabine</a:t>
            </a:r>
            <a:r>
              <a:rPr lang="en-US" dirty="0"/>
              <a:t>/</a:t>
            </a:r>
            <a:r>
              <a:rPr lang="en-US" dirty="0" err="1"/>
              <a:t>tenofovir</a:t>
            </a:r>
            <a:r>
              <a:rPr lang="en-US" dirty="0"/>
              <a:t> </a:t>
            </a:r>
            <a:r>
              <a:rPr lang="en-US" dirty="0" err="1"/>
              <a:t>alafenamide</a:t>
            </a:r>
            <a:r>
              <a:rPr lang="en-US" dirty="0"/>
              <a:t>). (In other words, the regimens were identical except for the </a:t>
            </a:r>
            <a:r>
              <a:rPr lang="en-US" dirty="0" err="1"/>
              <a:t>integrase</a:t>
            </a:r>
            <a:r>
              <a:rPr lang="en-US" dirty="0"/>
              <a:t> inhibitor component: The participants took either </a:t>
            </a:r>
            <a:r>
              <a:rPr lang="en-US" dirty="0" err="1"/>
              <a:t>bictegravir</a:t>
            </a:r>
            <a:r>
              <a:rPr lang="en-US" dirty="0"/>
              <a:t> or </a:t>
            </a:r>
            <a:r>
              <a:rPr lang="en-US" dirty="0" err="1"/>
              <a:t>Tivicay</a:t>
            </a:r>
            <a:r>
              <a:rPr lang="en-US" dirty="0"/>
              <a:t>.) </a:t>
            </a:r>
          </a:p>
        </p:txBody>
      </p:sp>
      <p:sp>
        <p:nvSpPr>
          <p:cNvPr id="4" name="Slide Number Placeholder 3"/>
          <p:cNvSpPr>
            <a:spLocks noGrp="1"/>
          </p:cNvSpPr>
          <p:nvPr>
            <p:ph type="sldNum" sz="quarter" idx="10"/>
          </p:nvPr>
        </p:nvSpPr>
        <p:spPr/>
        <p:txBody>
          <a:bodyPr/>
          <a:lstStyle/>
          <a:p>
            <a:fld id="{37D6C4EB-DE73-41E0-AD04-9F317D671CC6}" type="slidenum">
              <a:rPr lang="en-US" smtClean="0"/>
              <a:pPr/>
              <a:t>8</a:t>
            </a:fld>
            <a:endParaRPr lang="en-US"/>
          </a:p>
        </p:txBody>
      </p:sp>
    </p:spTree>
    <p:extLst>
      <p:ext uri="{BB962C8B-B14F-4D97-AF65-F5344CB8AC3E}">
        <p14:creationId xmlns:p14="http://schemas.microsoft.com/office/powerpoint/2010/main" val="3392126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49</a:t>
            </a:fld>
            <a:endParaRPr lang="en-US"/>
          </a:p>
        </p:txBody>
      </p:sp>
    </p:spTree>
    <p:extLst>
      <p:ext uri="{BB962C8B-B14F-4D97-AF65-F5344CB8AC3E}">
        <p14:creationId xmlns:p14="http://schemas.microsoft.com/office/powerpoint/2010/main" val="13738631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higher the RSS score the greater rickets severity and the higher the RGI-C score the greater improvement in radiographic evidence of rickets.</a:t>
            </a:r>
          </a:p>
        </p:txBody>
      </p:sp>
      <p:sp>
        <p:nvSpPr>
          <p:cNvPr id="4" name="Slide Number Placeholder 3"/>
          <p:cNvSpPr>
            <a:spLocks noGrp="1"/>
          </p:cNvSpPr>
          <p:nvPr>
            <p:ph type="sldNum" sz="quarter" idx="10"/>
          </p:nvPr>
        </p:nvSpPr>
        <p:spPr/>
        <p:txBody>
          <a:bodyPr/>
          <a:lstStyle/>
          <a:p>
            <a:fld id="{37D6C4EB-DE73-41E0-AD04-9F317D671CC6}" type="slidenum">
              <a:rPr lang="en-US" smtClean="0"/>
              <a:pPr/>
              <a:t>50</a:t>
            </a:fld>
            <a:endParaRPr lang="en-US"/>
          </a:p>
        </p:txBody>
      </p:sp>
    </p:spTree>
    <p:extLst>
      <p:ext uri="{BB962C8B-B14F-4D97-AF65-F5344CB8AC3E}">
        <p14:creationId xmlns:p14="http://schemas.microsoft.com/office/powerpoint/2010/main" val="1348675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higher the RSS score the greater rickets severity and the higher the RGI-C score the greater improvement in radiographic evidence of rickets.</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51</a:t>
            </a:fld>
            <a:endParaRPr lang="en-US"/>
          </a:p>
        </p:txBody>
      </p:sp>
    </p:spTree>
    <p:extLst>
      <p:ext uri="{BB962C8B-B14F-4D97-AF65-F5344CB8AC3E}">
        <p14:creationId xmlns:p14="http://schemas.microsoft.com/office/powerpoint/2010/main" val="169385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hlinkClick r:id="rId3"/>
              </a:rPr>
              <a:t>Patiromer</a:t>
            </a:r>
            <a:r>
              <a:rPr lang="en-US" dirty="0"/>
              <a:t> </a:t>
            </a:r>
          </a:p>
          <a:p>
            <a:r>
              <a:rPr lang="en-US" dirty="0">
                <a:hlinkClick r:id="rId4"/>
              </a:rPr>
              <a:t>Sodium Polystyrene </a:t>
            </a:r>
            <a:r>
              <a:rPr lang="en-US" dirty="0" err="1">
                <a:hlinkClick r:id="rId4"/>
              </a:rPr>
              <a:t>Sulfonate</a:t>
            </a:r>
            <a:r>
              <a:rPr lang="en-US" dirty="0"/>
              <a:t> </a:t>
            </a:r>
          </a:p>
          <a:p>
            <a:r>
              <a:rPr lang="en-US" dirty="0">
                <a:hlinkClick r:id="rId5"/>
              </a:rPr>
              <a:t>Sodium Zirconium </a:t>
            </a:r>
            <a:r>
              <a:rPr lang="en-US" dirty="0" err="1">
                <a:hlinkClick r:id="rId5"/>
              </a:rPr>
              <a:t>Cyclosilicate</a:t>
            </a:r>
            <a:r>
              <a:rPr lang="en-US" dirty="0"/>
              <a:t> </a:t>
            </a:r>
          </a:p>
        </p:txBody>
      </p:sp>
      <p:sp>
        <p:nvSpPr>
          <p:cNvPr id="4" name="Slide Number Placeholder 3"/>
          <p:cNvSpPr>
            <a:spLocks noGrp="1"/>
          </p:cNvSpPr>
          <p:nvPr>
            <p:ph type="sldNum" sz="quarter" idx="10"/>
          </p:nvPr>
        </p:nvSpPr>
        <p:spPr/>
        <p:txBody>
          <a:bodyPr/>
          <a:lstStyle/>
          <a:p>
            <a:fld id="{37D6C4EB-DE73-41E0-AD04-9F317D671CC6}" type="slidenum">
              <a:rPr lang="en-US" smtClean="0"/>
              <a:pPr/>
              <a:t>52</a:t>
            </a:fld>
            <a:endParaRPr lang="en-US"/>
          </a:p>
        </p:txBody>
      </p:sp>
    </p:spTree>
    <p:extLst>
      <p:ext uri="{BB962C8B-B14F-4D97-AF65-F5344CB8AC3E}">
        <p14:creationId xmlns:p14="http://schemas.microsoft.com/office/powerpoint/2010/main" val="1260413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53</a:t>
            </a:fld>
            <a:endParaRPr lang="en-US"/>
          </a:p>
        </p:txBody>
      </p:sp>
    </p:spTree>
    <p:extLst>
      <p:ext uri="{BB962C8B-B14F-4D97-AF65-F5344CB8AC3E}">
        <p14:creationId xmlns:p14="http://schemas.microsoft.com/office/powerpoint/2010/main" val="30952157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54</a:t>
            </a:fld>
            <a:endParaRPr lang="en-US"/>
          </a:p>
        </p:txBody>
      </p:sp>
    </p:spTree>
    <p:extLst>
      <p:ext uri="{BB962C8B-B14F-4D97-AF65-F5344CB8AC3E}">
        <p14:creationId xmlns:p14="http://schemas.microsoft.com/office/powerpoint/2010/main" val="40308047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Limit the duration of use because of bone loss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55</a:t>
            </a:fld>
            <a:endParaRPr lang="en-US"/>
          </a:p>
        </p:txBody>
      </p:sp>
    </p:spTree>
    <p:extLst>
      <p:ext uri="{BB962C8B-B14F-4D97-AF65-F5344CB8AC3E}">
        <p14:creationId xmlns:p14="http://schemas.microsoft.com/office/powerpoint/2010/main" val="776012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56</a:t>
            </a:fld>
            <a:endParaRPr lang="en-US"/>
          </a:p>
        </p:txBody>
      </p:sp>
    </p:spTree>
    <p:extLst>
      <p:ext uri="{BB962C8B-B14F-4D97-AF65-F5344CB8AC3E}">
        <p14:creationId xmlns:p14="http://schemas.microsoft.com/office/powerpoint/2010/main" val="20516878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Lucemyra, also known as </a:t>
            </a:r>
            <a:r>
              <a:rPr lang="en-US" b="1" dirty="0" err="1"/>
              <a:t>lofexidine</a:t>
            </a:r>
            <a:r>
              <a:rPr lang="en-US" b="1" dirty="0"/>
              <a:t> hydrochloride, was originally intended to be a hypertension medication. It acts to reduce the release of norepinephrine, a hormone that increases heart rate and blood pressure.</a:t>
            </a:r>
          </a:p>
          <a:p>
            <a:endParaRPr lang="en-US" b="1" dirty="0"/>
          </a:p>
          <a:p>
            <a:r>
              <a:rPr lang="en-US" dirty="0"/>
              <a:t>LUCEMYRA is not an opioid drug and is not a treatment for opioid use disorder </a:t>
            </a:r>
          </a:p>
        </p:txBody>
      </p:sp>
      <p:sp>
        <p:nvSpPr>
          <p:cNvPr id="4" name="Slide Number Placeholder 3"/>
          <p:cNvSpPr>
            <a:spLocks noGrp="1"/>
          </p:cNvSpPr>
          <p:nvPr>
            <p:ph type="sldNum" sz="quarter" idx="10"/>
          </p:nvPr>
        </p:nvSpPr>
        <p:spPr/>
        <p:txBody>
          <a:bodyPr/>
          <a:lstStyle/>
          <a:p>
            <a:fld id="{37D6C4EB-DE73-41E0-AD04-9F317D671CC6}" type="slidenum">
              <a:rPr lang="en-US" smtClean="0"/>
              <a:pPr/>
              <a:t>57</a:t>
            </a:fld>
            <a:endParaRPr lang="en-US"/>
          </a:p>
        </p:txBody>
      </p:sp>
    </p:spTree>
    <p:extLst>
      <p:ext uri="{BB962C8B-B14F-4D97-AF65-F5344CB8AC3E}">
        <p14:creationId xmlns:p14="http://schemas.microsoft.com/office/powerpoint/2010/main" val="2508887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58</a:t>
            </a:fld>
            <a:endParaRPr lang="en-US"/>
          </a:p>
        </p:txBody>
      </p:sp>
    </p:spTree>
    <p:extLst>
      <p:ext uri="{BB962C8B-B14F-4D97-AF65-F5344CB8AC3E}">
        <p14:creationId xmlns:p14="http://schemas.microsoft.com/office/powerpoint/2010/main" val="3643523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1878 including a boosted protease inhibitor—</a:t>
            </a:r>
            <a:r>
              <a:rPr lang="en-US" dirty="0" err="1" smtClean="0"/>
              <a:t>Reyataz</a:t>
            </a:r>
            <a:r>
              <a:rPr lang="en-US" dirty="0" smtClean="0"/>
              <a:t> (</a:t>
            </a:r>
            <a:r>
              <a:rPr lang="en-US" dirty="0" err="1" smtClean="0"/>
              <a:t>atazanavir</a:t>
            </a:r>
            <a:r>
              <a:rPr lang="en-US" dirty="0" smtClean="0"/>
              <a:t>) or </a:t>
            </a:r>
            <a:r>
              <a:rPr lang="en-US" dirty="0" err="1" smtClean="0"/>
              <a:t>Prezista</a:t>
            </a:r>
            <a:r>
              <a:rPr lang="en-US" dirty="0" smtClean="0"/>
              <a:t> (</a:t>
            </a:r>
            <a:r>
              <a:rPr lang="en-US" dirty="0" err="1" smtClean="0"/>
              <a:t>darunavir</a:t>
            </a:r>
            <a:r>
              <a:rPr lang="en-US" dirty="0" smtClean="0"/>
              <a:t>)—plus two NRTIs—</a:t>
            </a:r>
            <a:r>
              <a:rPr lang="en-US" dirty="0" err="1" smtClean="0"/>
              <a:t>Epzicom</a:t>
            </a:r>
            <a:r>
              <a:rPr lang="en-US" dirty="0" smtClean="0"/>
              <a:t> (abacavir/lamivudine) or </a:t>
            </a:r>
            <a:r>
              <a:rPr lang="en-US" dirty="0" err="1" smtClean="0"/>
              <a:t>Truvada</a:t>
            </a:r>
            <a:r>
              <a:rPr lang="en-US" dirty="0" smtClean="0"/>
              <a:t> (</a:t>
            </a:r>
            <a:r>
              <a:rPr lang="en-US" dirty="0" err="1" smtClean="0"/>
              <a:t>tenofovir</a:t>
            </a:r>
            <a:r>
              <a:rPr lang="en-US" dirty="0" smtClean="0"/>
              <a:t> </a:t>
            </a:r>
            <a:r>
              <a:rPr lang="en-US" dirty="0" err="1" smtClean="0"/>
              <a:t>disoproxil</a:t>
            </a:r>
            <a:r>
              <a:rPr lang="en-US" dirty="0" smtClean="0"/>
              <a:t> </a:t>
            </a:r>
            <a:r>
              <a:rPr lang="en-US" dirty="0" err="1" smtClean="0"/>
              <a:t>fumarate</a:t>
            </a:r>
            <a:r>
              <a:rPr lang="en-US" dirty="0" smtClean="0"/>
              <a:t>/</a:t>
            </a:r>
            <a:r>
              <a:rPr lang="en-US" dirty="0" err="1" smtClean="0"/>
              <a:t>emtricitabine</a:t>
            </a:r>
            <a:r>
              <a:rPr lang="en-US" dirty="0" smtClean="0"/>
              <a:t>). </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9</a:t>
            </a:fld>
            <a:endParaRPr lang="en-US"/>
          </a:p>
        </p:txBody>
      </p:sp>
    </p:spTree>
    <p:extLst>
      <p:ext uri="{BB962C8B-B14F-4D97-AF65-F5344CB8AC3E}">
        <p14:creationId xmlns:p14="http://schemas.microsoft.com/office/powerpoint/2010/main" val="1944040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59</a:t>
            </a:fld>
            <a:endParaRPr lang="en-US"/>
          </a:p>
        </p:txBody>
      </p:sp>
    </p:spTree>
    <p:extLst>
      <p:ext uri="{BB962C8B-B14F-4D97-AF65-F5344CB8AC3E}">
        <p14:creationId xmlns:p14="http://schemas.microsoft.com/office/powerpoint/2010/main" val="25632911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61</a:t>
            </a:fld>
            <a:endParaRPr lang="en-US"/>
          </a:p>
        </p:txBody>
      </p:sp>
    </p:spTree>
    <p:extLst>
      <p:ext uri="{BB962C8B-B14F-4D97-AF65-F5344CB8AC3E}">
        <p14:creationId xmlns:p14="http://schemas.microsoft.com/office/powerpoint/2010/main" val="42644142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62</a:t>
            </a:fld>
            <a:endParaRPr lang="en-US"/>
          </a:p>
        </p:txBody>
      </p:sp>
    </p:spTree>
    <p:extLst>
      <p:ext uri="{BB962C8B-B14F-4D97-AF65-F5344CB8AC3E}">
        <p14:creationId xmlns:p14="http://schemas.microsoft.com/office/powerpoint/2010/main" val="4160697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63</a:t>
            </a:fld>
            <a:endParaRPr lang="en-US"/>
          </a:p>
        </p:txBody>
      </p:sp>
    </p:spTree>
    <p:extLst>
      <p:ext uri="{BB962C8B-B14F-4D97-AF65-F5344CB8AC3E}">
        <p14:creationId xmlns:p14="http://schemas.microsoft.com/office/powerpoint/2010/main" val="17471071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Avatrombopag does not compete with TPO for binding at the TPO receptor and has an additive effect with TPO on platelet production.</a:t>
            </a:r>
          </a:p>
        </p:txBody>
      </p:sp>
      <p:sp>
        <p:nvSpPr>
          <p:cNvPr id="4" name="Slide Number Placeholder 3"/>
          <p:cNvSpPr>
            <a:spLocks noGrp="1"/>
          </p:cNvSpPr>
          <p:nvPr>
            <p:ph type="sldNum" sz="quarter" idx="10"/>
          </p:nvPr>
        </p:nvSpPr>
        <p:spPr/>
        <p:txBody>
          <a:bodyPr/>
          <a:lstStyle/>
          <a:p>
            <a:fld id="{37D6C4EB-DE73-41E0-AD04-9F317D671CC6}" type="slidenum">
              <a:rPr lang="en-US" smtClean="0"/>
              <a:pPr/>
              <a:t>64</a:t>
            </a:fld>
            <a:endParaRPr lang="en-US"/>
          </a:p>
        </p:txBody>
      </p:sp>
    </p:spTree>
    <p:extLst>
      <p:ext uri="{BB962C8B-B14F-4D97-AF65-F5344CB8AC3E}">
        <p14:creationId xmlns:p14="http://schemas.microsoft.com/office/powerpoint/2010/main" val="38950773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 V Leiden, prothrombin 20210A, </a:t>
            </a:r>
            <a:r>
              <a:rPr lang="en-US" dirty="0" err="1"/>
              <a:t>antithrombin</a:t>
            </a:r>
            <a:r>
              <a:rPr lang="en-US" dirty="0"/>
              <a:t> deficiency or protein C or S deficiency</a:t>
            </a:r>
          </a:p>
        </p:txBody>
      </p:sp>
      <p:sp>
        <p:nvSpPr>
          <p:cNvPr id="4" name="Slide Number Placeholder 3"/>
          <p:cNvSpPr>
            <a:spLocks noGrp="1"/>
          </p:cNvSpPr>
          <p:nvPr>
            <p:ph type="sldNum" sz="quarter" idx="10"/>
          </p:nvPr>
        </p:nvSpPr>
        <p:spPr/>
        <p:txBody>
          <a:bodyPr/>
          <a:lstStyle/>
          <a:p>
            <a:fld id="{37D6C4EB-DE73-41E0-AD04-9F317D671CC6}" type="slidenum">
              <a:rPr lang="en-US" smtClean="0"/>
              <a:pPr/>
              <a:t>65</a:t>
            </a:fld>
            <a:endParaRPr lang="en-US"/>
          </a:p>
        </p:txBody>
      </p:sp>
    </p:spTree>
    <p:extLst>
      <p:ext uri="{BB962C8B-B14F-4D97-AF65-F5344CB8AC3E}">
        <p14:creationId xmlns:p14="http://schemas.microsoft.com/office/powerpoint/2010/main" val="388791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 V Leiden, prothrombin 20210A, </a:t>
            </a:r>
            <a:r>
              <a:rPr lang="en-US" dirty="0" err="1"/>
              <a:t>antithrombin</a:t>
            </a:r>
            <a:r>
              <a:rPr lang="en-US" dirty="0"/>
              <a:t> deficiency or protein C or S deficiency</a:t>
            </a:r>
          </a:p>
        </p:txBody>
      </p:sp>
      <p:sp>
        <p:nvSpPr>
          <p:cNvPr id="4" name="Slide Number Placeholder 3"/>
          <p:cNvSpPr>
            <a:spLocks noGrp="1"/>
          </p:cNvSpPr>
          <p:nvPr>
            <p:ph type="sldNum" sz="quarter" idx="10"/>
          </p:nvPr>
        </p:nvSpPr>
        <p:spPr/>
        <p:txBody>
          <a:bodyPr/>
          <a:lstStyle/>
          <a:p>
            <a:fld id="{37D6C4EB-DE73-41E0-AD04-9F317D671CC6}" type="slidenum">
              <a:rPr lang="en-US" smtClean="0"/>
              <a:pPr/>
              <a:t>66</a:t>
            </a:fld>
            <a:endParaRPr lang="en-US"/>
          </a:p>
        </p:txBody>
      </p:sp>
    </p:spTree>
    <p:extLst>
      <p:ext uri="{BB962C8B-B14F-4D97-AF65-F5344CB8AC3E}">
        <p14:creationId xmlns:p14="http://schemas.microsoft.com/office/powerpoint/2010/main" val="2440101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plans to submit a supplemental NDA to FDA for the treatment of chronic immune thrombocytopenia </a:t>
            </a:r>
            <a:r>
              <a:rPr lang="en-US" dirty="0" err="1"/>
              <a:t>purpura</a:t>
            </a:r>
            <a:r>
              <a:rPr lang="en-US" dirty="0"/>
              <a:t> (ITP) in the second half of 2018. Work is also ongoing for evaluation of DOPTELET in the treatment of chemotherapy-induced thrombocytopenia (CIT) and for the treatment of thrombocytopenia in patients undergoing more invasive surgical procedures</a:t>
            </a:r>
          </a:p>
        </p:txBody>
      </p:sp>
      <p:sp>
        <p:nvSpPr>
          <p:cNvPr id="4" name="Slide Number Placeholder 3"/>
          <p:cNvSpPr>
            <a:spLocks noGrp="1"/>
          </p:cNvSpPr>
          <p:nvPr>
            <p:ph type="sldNum" sz="quarter" idx="10"/>
          </p:nvPr>
        </p:nvSpPr>
        <p:spPr/>
        <p:txBody>
          <a:bodyPr/>
          <a:lstStyle/>
          <a:p>
            <a:fld id="{37D6C4EB-DE73-41E0-AD04-9F317D671CC6}" type="slidenum">
              <a:rPr lang="en-US" smtClean="0"/>
              <a:pPr/>
              <a:t>67</a:t>
            </a:fld>
            <a:endParaRPr lang="en-US"/>
          </a:p>
        </p:txBody>
      </p:sp>
    </p:spTree>
    <p:extLst>
      <p:ext uri="{BB962C8B-B14F-4D97-AF65-F5344CB8AC3E}">
        <p14:creationId xmlns:p14="http://schemas.microsoft.com/office/powerpoint/2010/main" val="20455366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Avatrombopag does not compete with TPO for binding at the TPO receptor and has an additive effect with TPO on platelet production.</a:t>
            </a:r>
          </a:p>
        </p:txBody>
      </p:sp>
      <p:sp>
        <p:nvSpPr>
          <p:cNvPr id="4" name="Slide Number Placeholder 3"/>
          <p:cNvSpPr>
            <a:spLocks noGrp="1"/>
          </p:cNvSpPr>
          <p:nvPr>
            <p:ph type="sldNum" sz="quarter" idx="10"/>
          </p:nvPr>
        </p:nvSpPr>
        <p:spPr/>
        <p:txBody>
          <a:bodyPr/>
          <a:lstStyle/>
          <a:p>
            <a:fld id="{37D6C4EB-DE73-41E0-AD04-9F317D671CC6}" type="slidenum">
              <a:rPr lang="en-US" smtClean="0"/>
              <a:pPr/>
              <a:t>68</a:t>
            </a:fld>
            <a:endParaRPr lang="en-US"/>
          </a:p>
        </p:txBody>
      </p:sp>
    </p:spTree>
    <p:extLst>
      <p:ext uri="{BB962C8B-B14F-4D97-AF65-F5344CB8AC3E}">
        <p14:creationId xmlns:p14="http://schemas.microsoft.com/office/powerpoint/2010/main" val="3509596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Factor V Leiden, prothrombin 20210A, </a:t>
            </a:r>
            <a:r>
              <a:rPr lang="en-US" dirty="0" err="1"/>
              <a:t>antithrombin</a:t>
            </a:r>
            <a:r>
              <a:rPr lang="en-US" dirty="0"/>
              <a:t> deficiency or protein C or S deficiency</a:t>
            </a:r>
          </a:p>
        </p:txBody>
      </p:sp>
      <p:sp>
        <p:nvSpPr>
          <p:cNvPr id="4" name="Slide Number Placeholder 3"/>
          <p:cNvSpPr>
            <a:spLocks noGrp="1"/>
          </p:cNvSpPr>
          <p:nvPr>
            <p:ph type="sldNum" sz="quarter" idx="10"/>
          </p:nvPr>
        </p:nvSpPr>
        <p:spPr/>
        <p:txBody>
          <a:bodyPr/>
          <a:lstStyle/>
          <a:p>
            <a:fld id="{37D6C4EB-DE73-41E0-AD04-9F317D671CC6}" type="slidenum">
              <a:rPr lang="en-US" smtClean="0"/>
              <a:pPr/>
              <a:t>69</a:t>
            </a:fld>
            <a:endParaRPr lang="en-US"/>
          </a:p>
        </p:txBody>
      </p:sp>
    </p:spTree>
    <p:extLst>
      <p:ext uri="{BB962C8B-B14F-4D97-AF65-F5344CB8AC3E}">
        <p14:creationId xmlns:p14="http://schemas.microsoft.com/office/powerpoint/2010/main" val="401222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from 10/17/17 HIV Guidelines: “</a:t>
            </a:r>
            <a:r>
              <a:rPr lang="en-US" dirty="0" err="1"/>
              <a:t>Tenofovir</a:t>
            </a:r>
            <a:r>
              <a:rPr lang="en-US" dirty="0"/>
              <a:t> </a:t>
            </a:r>
            <a:r>
              <a:rPr lang="en-US" dirty="0" err="1"/>
              <a:t>alafenamide</a:t>
            </a:r>
            <a:r>
              <a:rPr lang="en-US" dirty="0"/>
              <a:t> (TAF( and </a:t>
            </a:r>
            <a:r>
              <a:rPr lang="en-US" dirty="0" err="1"/>
              <a:t>tenofovir</a:t>
            </a:r>
            <a:r>
              <a:rPr lang="en-US" dirty="0"/>
              <a:t> </a:t>
            </a:r>
            <a:r>
              <a:rPr lang="en-US" dirty="0" err="1"/>
              <a:t>disoproxil</a:t>
            </a:r>
            <a:r>
              <a:rPr lang="en-US" dirty="0"/>
              <a:t> </a:t>
            </a:r>
            <a:r>
              <a:rPr lang="en-US" dirty="0" err="1"/>
              <a:t>fumarate</a:t>
            </a:r>
            <a:r>
              <a:rPr lang="en-US" dirty="0"/>
              <a:t> (TDF) are two forms of </a:t>
            </a:r>
            <a:r>
              <a:rPr lang="en-US" dirty="0" err="1"/>
              <a:t>tenofovir</a:t>
            </a:r>
            <a:r>
              <a:rPr lang="en-US" dirty="0"/>
              <a:t> approved by the FDA. TAF has fewer bone and kidney toxicities than TDF, while TDF is associated with lower lipid levels. Safety, cost, and access are among the factors to consider when choosing between these drugs.”</a:t>
            </a:r>
            <a:endParaRPr lang="en-US" b="0"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10</a:t>
            </a:fld>
            <a:endParaRPr lang="en-US"/>
          </a:p>
        </p:txBody>
      </p:sp>
    </p:spTree>
    <p:extLst>
      <p:ext uri="{BB962C8B-B14F-4D97-AF65-F5344CB8AC3E}">
        <p14:creationId xmlns:p14="http://schemas.microsoft.com/office/powerpoint/2010/main" val="1968249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Platelet count reached at least 50 x 109/L and increased at least 20 x 109/L from baseline.</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70</a:t>
            </a:fld>
            <a:endParaRPr lang="en-US"/>
          </a:p>
        </p:txBody>
      </p:sp>
    </p:spTree>
    <p:extLst>
      <p:ext uri="{BB962C8B-B14F-4D97-AF65-F5344CB8AC3E}">
        <p14:creationId xmlns:p14="http://schemas.microsoft.com/office/powerpoint/2010/main" val="37572800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Prostate cancers are generally responsive to androgen, and, at least initially, typically respond to androgen deprivation therapy (ADT).3 ADT involves medical or surgical castration. Medications used for ADT include gonadotropin releasing hormone (</a:t>
            </a:r>
            <a:r>
              <a:rPr lang="en-US" dirty="0" err="1" smtClean="0"/>
              <a:t>GnRH</a:t>
            </a:r>
            <a:r>
              <a:rPr lang="en-US" dirty="0" smtClean="0"/>
              <a:t>) agonists, such as </a:t>
            </a:r>
            <a:r>
              <a:rPr lang="en-US" dirty="0" err="1" smtClean="0"/>
              <a:t>leuprolide</a:t>
            </a:r>
            <a:r>
              <a:rPr lang="en-US" dirty="0" smtClean="0"/>
              <a:t>, </a:t>
            </a:r>
            <a:r>
              <a:rPr lang="en-US" dirty="0" err="1" smtClean="0"/>
              <a:t>goserelin</a:t>
            </a:r>
            <a:r>
              <a:rPr lang="en-US" dirty="0" smtClean="0"/>
              <a:t>, and triptorelin,4 and </a:t>
            </a:r>
            <a:r>
              <a:rPr lang="en-US" dirty="0" err="1" smtClean="0"/>
              <a:t>GnRH</a:t>
            </a:r>
            <a:r>
              <a:rPr lang="en-US" dirty="0" smtClean="0"/>
              <a:t> antagonists, such as degarelix.5 </a:t>
            </a:r>
          </a:p>
          <a:p>
            <a:endParaRPr lang="en-US" dirty="0" smtClean="0"/>
          </a:p>
          <a:p>
            <a:r>
              <a:rPr lang="en-US" dirty="0" smtClean="0"/>
              <a:t>ADT is used in a number of clinical settings, including disseminated prostate cancer, high-risk prostate cancer treated with radiation therapy, and prostate cancer treated with radical prostatectomy found to have positive pelvic nodes.6 Prostate cancer that has not been treated with ADT or that is responding to ADT is called “castration sensitive”. Over time, most cancers that were castration sensitive become castration resistant. Castration-resistant prostate cancer (CRPC) is defined as prostate cancer that progresses clinically, </a:t>
            </a:r>
            <a:r>
              <a:rPr lang="en-US" dirty="0" err="1" smtClean="0"/>
              <a:t>radiographically</a:t>
            </a:r>
            <a:r>
              <a:rPr lang="en-US" dirty="0" smtClean="0"/>
              <a:t>, or biochemically despite ADT that has achieved low (castrate) levels of serum testosterone.6</a:t>
            </a:r>
          </a:p>
          <a:p>
            <a:endParaRPr lang="en-US" dirty="0" smtClean="0"/>
          </a:p>
          <a:p>
            <a:r>
              <a:rPr lang="en-US" dirty="0" smtClean="0"/>
              <a:t>Patients with metastatic disease who progress on ADT or who develop metastatic disease on ADT benefit from treatment with </a:t>
            </a:r>
            <a:r>
              <a:rPr lang="en-US" dirty="0" err="1" smtClean="0"/>
              <a:t>antiandrogen</a:t>
            </a:r>
            <a:r>
              <a:rPr lang="en-US" dirty="0" smtClean="0"/>
              <a:t> therapies.3 </a:t>
            </a:r>
          </a:p>
          <a:p>
            <a:pPr marL="171435" indent="-171435">
              <a:buFont typeface="Arial" panose="020B0604020202020204" pitchFamily="34" charset="0"/>
              <a:buChar char="•"/>
            </a:pPr>
            <a:r>
              <a:rPr lang="en-US" dirty="0" err="1" smtClean="0"/>
              <a:t>Antiandrogens</a:t>
            </a:r>
            <a:r>
              <a:rPr lang="en-US" dirty="0" smtClean="0"/>
              <a:t> include </a:t>
            </a:r>
            <a:r>
              <a:rPr lang="en-US" dirty="0" err="1" smtClean="0"/>
              <a:t>abiraterone</a:t>
            </a:r>
            <a:r>
              <a:rPr lang="en-US" dirty="0" smtClean="0"/>
              <a:t> acetate (</a:t>
            </a:r>
            <a:r>
              <a:rPr lang="en-US" dirty="0" err="1" smtClean="0"/>
              <a:t>Zytiga</a:t>
            </a:r>
            <a:r>
              <a:rPr lang="en-US" dirty="0" smtClean="0"/>
              <a:t>®; Janssen Biotech, Inc.), </a:t>
            </a:r>
            <a:r>
              <a:rPr lang="en-US" dirty="0" err="1" smtClean="0"/>
              <a:t>enzalutamide</a:t>
            </a:r>
            <a:r>
              <a:rPr lang="en-US" dirty="0" smtClean="0"/>
              <a:t> (</a:t>
            </a:r>
            <a:r>
              <a:rPr lang="en-US" dirty="0" err="1" smtClean="0"/>
              <a:t>Xtandi</a:t>
            </a:r>
            <a:r>
              <a:rPr lang="en-US" dirty="0" smtClean="0"/>
              <a:t>®; </a:t>
            </a:r>
            <a:r>
              <a:rPr lang="en-US" dirty="0" err="1" smtClean="0"/>
              <a:t>Astellas</a:t>
            </a:r>
            <a:r>
              <a:rPr lang="en-US" dirty="0" smtClean="0"/>
              <a:t> Pharma, Inc.), and </a:t>
            </a:r>
            <a:r>
              <a:rPr lang="en-US" dirty="0" err="1" smtClean="0"/>
              <a:t>apalutamide</a:t>
            </a:r>
            <a:r>
              <a:rPr lang="en-US" dirty="0" smtClean="0"/>
              <a:t> (</a:t>
            </a:r>
            <a:r>
              <a:rPr lang="en-US" dirty="0" err="1" smtClean="0"/>
              <a:t>Erleada</a:t>
            </a:r>
            <a:r>
              <a:rPr lang="en-US" dirty="0" smtClean="0"/>
              <a:t>™; Janssen Biotech, Inc.). </a:t>
            </a:r>
          </a:p>
          <a:p>
            <a:pPr marL="171435" indent="-171435">
              <a:buFont typeface="Arial" panose="020B0604020202020204" pitchFamily="34" charset="0"/>
              <a:buChar char="•"/>
            </a:pPr>
            <a:r>
              <a:rPr lang="en-US" dirty="0" err="1" smtClean="0"/>
              <a:t>Abiraterone</a:t>
            </a:r>
            <a:r>
              <a:rPr lang="en-US" dirty="0" smtClean="0"/>
              <a:t> is an androgen biosynthesis inhibitor that inhibits 17 </a:t>
            </a:r>
            <a:r>
              <a:rPr lang="el-GR" dirty="0" smtClean="0"/>
              <a:t>α-</a:t>
            </a:r>
            <a:r>
              <a:rPr lang="en-US" dirty="0" smtClean="0"/>
              <a:t>hydroxylase/C17,20-lyase (CYP17), which is expressed in testicular, adrenal, and prostatic tumor tissues; </a:t>
            </a:r>
            <a:r>
              <a:rPr lang="en-US" dirty="0" err="1" smtClean="0"/>
              <a:t>abiraterone</a:t>
            </a:r>
            <a:r>
              <a:rPr lang="en-US" dirty="0" smtClean="0"/>
              <a:t> acetate must be administered with corticosteroids (typically prednisone). 3,7 </a:t>
            </a:r>
          </a:p>
          <a:p>
            <a:pPr marL="171435" indent="-171435">
              <a:buFont typeface="Arial" panose="020B0604020202020204" pitchFamily="34" charset="0"/>
              <a:buChar char="•"/>
            </a:pPr>
            <a:r>
              <a:rPr lang="en-US" dirty="0" err="1" smtClean="0"/>
              <a:t>Enzalutamide</a:t>
            </a:r>
            <a:r>
              <a:rPr lang="en-US" dirty="0" smtClean="0"/>
              <a:t> and </a:t>
            </a:r>
            <a:r>
              <a:rPr lang="en-US" dirty="0" err="1" smtClean="0"/>
              <a:t>apalutamide</a:t>
            </a:r>
            <a:r>
              <a:rPr lang="en-US" dirty="0" smtClean="0"/>
              <a:t> are androgen receptor inhibitors that bind to the ligand-binding domain of the androgen receptor.8,9</a:t>
            </a:r>
          </a:p>
          <a:p>
            <a:endParaRPr lang="en-US" dirty="0" smtClean="0"/>
          </a:p>
          <a:p>
            <a:endParaRPr lang="en-US" dirty="0" smtClean="0"/>
          </a:p>
          <a:p>
            <a:r>
              <a:rPr lang="en-US" dirty="0" smtClean="0"/>
              <a:t>In July 2018, </a:t>
            </a:r>
            <a:r>
              <a:rPr lang="en-US" dirty="0" err="1" smtClean="0"/>
              <a:t>enzalutamide</a:t>
            </a:r>
            <a:r>
              <a:rPr lang="en-US" dirty="0" smtClean="0"/>
              <a:t> is expected to be FDA-reviewed for </a:t>
            </a:r>
            <a:r>
              <a:rPr lang="en-US" dirty="0" err="1" smtClean="0"/>
              <a:t>nmCRPC</a:t>
            </a:r>
            <a:r>
              <a:rPr lang="en-US" dirty="0" smtClean="0"/>
              <a:t>.  </a:t>
            </a:r>
          </a:p>
          <a:p>
            <a:r>
              <a:rPr lang="en-US" dirty="0" err="1" smtClean="0"/>
              <a:t>Abiraterone</a:t>
            </a:r>
            <a:r>
              <a:rPr lang="en-US" dirty="0" smtClean="0"/>
              <a:t> acetate has not been studied in this specific population in a RCT, but a phase 2 trial suggested efficacy in this population.</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71</a:t>
            </a:fld>
            <a:endParaRPr lang="en-US"/>
          </a:p>
        </p:txBody>
      </p:sp>
    </p:spTree>
    <p:extLst>
      <p:ext uri="{BB962C8B-B14F-4D97-AF65-F5344CB8AC3E}">
        <p14:creationId xmlns:p14="http://schemas.microsoft.com/office/powerpoint/2010/main" val="22378607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72</a:t>
            </a:fld>
            <a:endParaRPr lang="en-US"/>
          </a:p>
        </p:txBody>
      </p:sp>
    </p:spTree>
    <p:extLst>
      <p:ext uri="{BB962C8B-B14F-4D97-AF65-F5344CB8AC3E}">
        <p14:creationId xmlns:p14="http://schemas.microsoft.com/office/powerpoint/2010/main" val="3136159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approval is the first to use the endpoint of metastasis-free survival</a:t>
            </a:r>
          </a:p>
        </p:txBody>
      </p:sp>
      <p:sp>
        <p:nvSpPr>
          <p:cNvPr id="4" name="Slide Number Placeholder 3"/>
          <p:cNvSpPr>
            <a:spLocks noGrp="1"/>
          </p:cNvSpPr>
          <p:nvPr>
            <p:ph type="sldNum" sz="quarter" idx="10"/>
          </p:nvPr>
        </p:nvSpPr>
        <p:spPr/>
        <p:txBody>
          <a:bodyPr/>
          <a:lstStyle/>
          <a:p>
            <a:fld id="{37D6C4EB-DE73-41E0-AD04-9F317D671CC6}" type="slidenum">
              <a:rPr lang="en-US" smtClean="0"/>
              <a:pPr/>
              <a:t>73</a:t>
            </a:fld>
            <a:endParaRPr lang="en-US"/>
          </a:p>
        </p:txBody>
      </p:sp>
    </p:spTree>
    <p:extLst>
      <p:ext uri="{BB962C8B-B14F-4D97-AF65-F5344CB8AC3E}">
        <p14:creationId xmlns:p14="http://schemas.microsoft.com/office/powerpoint/2010/main" val="3764176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This approval is the first to use the endpoint of metastasis-free survival</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74</a:t>
            </a:fld>
            <a:endParaRPr lang="en-US"/>
          </a:p>
        </p:txBody>
      </p:sp>
    </p:spTree>
    <p:extLst>
      <p:ext uri="{BB962C8B-B14F-4D97-AF65-F5344CB8AC3E}">
        <p14:creationId xmlns:p14="http://schemas.microsoft.com/office/powerpoint/2010/main" val="31128204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IDH1 mutations occur in approximately 6 to 10% of the patients with AML</a:t>
            </a:r>
          </a:p>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75</a:t>
            </a:fld>
            <a:endParaRPr lang="en-US"/>
          </a:p>
        </p:txBody>
      </p:sp>
    </p:spTree>
    <p:extLst>
      <p:ext uri="{BB962C8B-B14F-4D97-AF65-F5344CB8AC3E}">
        <p14:creationId xmlns:p14="http://schemas.microsoft.com/office/powerpoint/2010/main" val="343679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76</a:t>
            </a:fld>
            <a:endParaRPr lang="en-US"/>
          </a:p>
        </p:txBody>
      </p:sp>
    </p:spTree>
    <p:extLst>
      <p:ext uri="{BB962C8B-B14F-4D97-AF65-F5344CB8AC3E}">
        <p14:creationId xmlns:p14="http://schemas.microsoft.com/office/powerpoint/2010/main" val="14695581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77</a:t>
            </a:fld>
            <a:endParaRPr lang="en-US"/>
          </a:p>
        </p:txBody>
      </p:sp>
    </p:spTree>
    <p:extLst>
      <p:ext uri="{BB962C8B-B14F-4D97-AF65-F5344CB8AC3E}">
        <p14:creationId xmlns:p14="http://schemas.microsoft.com/office/powerpoint/2010/main" val="31164719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78</a:t>
            </a:fld>
            <a:endParaRPr lang="en-US"/>
          </a:p>
        </p:txBody>
      </p:sp>
    </p:spTree>
    <p:extLst>
      <p:ext uri="{BB962C8B-B14F-4D97-AF65-F5344CB8AC3E}">
        <p14:creationId xmlns:p14="http://schemas.microsoft.com/office/powerpoint/2010/main" val="26747857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AKYNZEO capsules is indicated in combination with dexamethasone in</a:t>
            </a:r>
          </a:p>
          <a:p>
            <a:r>
              <a:rPr lang="en-US" dirty="0"/>
              <a:t>adults for the prevention of acute and delayed nausea and vomiting</a:t>
            </a:r>
          </a:p>
          <a:p>
            <a:r>
              <a:rPr lang="en-US" dirty="0"/>
              <a:t>associated with initial and repeat courses of cancer chemotherapy,</a:t>
            </a:r>
          </a:p>
          <a:p>
            <a:r>
              <a:rPr lang="en-US" dirty="0"/>
              <a:t>including, but not limited to, highly </a:t>
            </a:r>
            <a:r>
              <a:rPr lang="en-US" dirty="0" err="1"/>
              <a:t>emetogenic</a:t>
            </a:r>
            <a:r>
              <a:rPr lang="en-US" dirty="0"/>
              <a:t> chemotherapy.</a:t>
            </a:r>
          </a:p>
          <a:p>
            <a:endParaRPr lang="en-US" dirty="0"/>
          </a:p>
          <a:p>
            <a:r>
              <a:rPr lang="en-US" dirty="0"/>
              <a:t>Limitations of use: Has not been studied for the prevention of nausea and vomiting associated with </a:t>
            </a:r>
            <a:r>
              <a:rPr lang="en-US" dirty="0" err="1"/>
              <a:t>anthracycline</a:t>
            </a:r>
            <a:r>
              <a:rPr lang="en-US" dirty="0"/>
              <a:t> plus cyclophosphamide (AC) chemotherapy</a:t>
            </a:r>
          </a:p>
        </p:txBody>
      </p:sp>
      <p:sp>
        <p:nvSpPr>
          <p:cNvPr id="4" name="Slide Number Placeholder 3"/>
          <p:cNvSpPr>
            <a:spLocks noGrp="1"/>
          </p:cNvSpPr>
          <p:nvPr>
            <p:ph type="sldNum" sz="quarter" idx="10"/>
          </p:nvPr>
        </p:nvSpPr>
        <p:spPr/>
        <p:txBody>
          <a:bodyPr/>
          <a:lstStyle/>
          <a:p>
            <a:fld id="{37D6C4EB-DE73-41E0-AD04-9F317D671CC6}" type="slidenum">
              <a:rPr lang="en-US" smtClean="0"/>
              <a:pPr/>
              <a:t>79</a:t>
            </a:fld>
            <a:endParaRPr lang="en-US"/>
          </a:p>
        </p:txBody>
      </p:sp>
    </p:spTree>
    <p:extLst>
      <p:ext uri="{BB962C8B-B14F-4D97-AF65-F5344CB8AC3E}">
        <p14:creationId xmlns:p14="http://schemas.microsoft.com/office/powerpoint/2010/main" val="290485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Blocks viral entry </a:t>
            </a:r>
            <a:r>
              <a:rPr lang="en-US" b="1" dirty="0"/>
              <a:t>w/o causing immunosuppression </a:t>
            </a:r>
          </a:p>
        </p:txBody>
      </p:sp>
      <p:sp>
        <p:nvSpPr>
          <p:cNvPr id="4" name="Slide Number Placeholder 3"/>
          <p:cNvSpPr>
            <a:spLocks noGrp="1"/>
          </p:cNvSpPr>
          <p:nvPr>
            <p:ph type="sldNum" sz="quarter" idx="10"/>
          </p:nvPr>
        </p:nvSpPr>
        <p:spPr/>
        <p:txBody>
          <a:bodyPr/>
          <a:lstStyle/>
          <a:p>
            <a:fld id="{37D6C4EB-DE73-41E0-AD04-9F317D671CC6}" type="slidenum">
              <a:rPr lang="en-US" smtClean="0"/>
              <a:pPr/>
              <a:t>11</a:t>
            </a:fld>
            <a:endParaRPr lang="en-US"/>
          </a:p>
        </p:txBody>
      </p:sp>
    </p:spTree>
    <p:extLst>
      <p:ext uri="{BB962C8B-B14F-4D97-AF65-F5344CB8AC3E}">
        <p14:creationId xmlns:p14="http://schemas.microsoft.com/office/powerpoint/2010/main" val="7694227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80</a:t>
            </a:fld>
            <a:endParaRPr lang="en-US"/>
          </a:p>
        </p:txBody>
      </p:sp>
    </p:spTree>
    <p:extLst>
      <p:ext uri="{BB962C8B-B14F-4D97-AF65-F5344CB8AC3E}">
        <p14:creationId xmlns:p14="http://schemas.microsoft.com/office/powerpoint/2010/main" val="18569848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81</a:t>
            </a:fld>
            <a:endParaRPr lang="en-US"/>
          </a:p>
        </p:txBody>
      </p:sp>
    </p:spTree>
    <p:extLst>
      <p:ext uri="{BB962C8B-B14F-4D97-AF65-F5344CB8AC3E}">
        <p14:creationId xmlns:p14="http://schemas.microsoft.com/office/powerpoint/2010/main" val="128537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OBR consists of the best antiretroviral therapy that can be made for each patient based on the patterns of HIV drug resistance in their virus. </a:t>
            </a:r>
          </a:p>
        </p:txBody>
      </p:sp>
      <p:sp>
        <p:nvSpPr>
          <p:cNvPr id="4" name="Slide Number Placeholder 3"/>
          <p:cNvSpPr>
            <a:spLocks noGrp="1"/>
          </p:cNvSpPr>
          <p:nvPr>
            <p:ph type="sldNum" sz="quarter" idx="10"/>
          </p:nvPr>
        </p:nvSpPr>
        <p:spPr/>
        <p:txBody>
          <a:bodyPr/>
          <a:lstStyle/>
          <a:p>
            <a:fld id="{37D6C4EB-DE73-41E0-AD04-9F317D671CC6}" type="slidenum">
              <a:rPr lang="en-US" smtClean="0"/>
              <a:pPr/>
              <a:t>12</a:t>
            </a:fld>
            <a:endParaRPr lang="en-US"/>
          </a:p>
        </p:txBody>
      </p:sp>
    </p:spTree>
    <p:extLst>
      <p:ext uri="{BB962C8B-B14F-4D97-AF65-F5344CB8AC3E}">
        <p14:creationId xmlns:p14="http://schemas.microsoft.com/office/powerpoint/2010/main" val="3903717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18% having viral loads above 100,000 copies/mL</a:t>
            </a:r>
          </a:p>
          <a:p>
            <a:endParaRPr lang="en-US" dirty="0" smtClean="0"/>
          </a:p>
          <a:p>
            <a:r>
              <a:rPr lang="en-US" dirty="0" smtClean="0"/>
              <a:t>At baseline, the median viral load was about 35,000 copies per mL and the median CD4+ T cell counts was 73 cells/mm3</a:t>
            </a:r>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13</a:t>
            </a:fld>
            <a:endParaRPr lang="en-US"/>
          </a:p>
        </p:txBody>
      </p:sp>
    </p:spTree>
    <p:extLst>
      <p:ext uri="{BB962C8B-B14F-4D97-AF65-F5344CB8AC3E}">
        <p14:creationId xmlns:p14="http://schemas.microsoft.com/office/powerpoint/2010/main" val="3513453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y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495800" y="1752601"/>
            <a:ext cx="44958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smtClean="0"/>
              <a:t>Click to add title </a:t>
            </a:r>
            <a:endParaRPr lang="en-US" dirty="0"/>
          </a:p>
        </p:txBody>
      </p:sp>
      <p:sp>
        <p:nvSpPr>
          <p:cNvPr id="8" name="Subtitle 2"/>
          <p:cNvSpPr>
            <a:spLocks noGrp="1"/>
          </p:cNvSpPr>
          <p:nvPr>
            <p:ph type="subTitle" idx="1" hasCustomPrompt="1"/>
          </p:nvPr>
        </p:nvSpPr>
        <p:spPr>
          <a:xfrm>
            <a:off x="4495800" y="2971800"/>
            <a:ext cx="44958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Tree>
    <p:extLst>
      <p:ext uri="{BB962C8B-B14F-4D97-AF65-F5344CB8AC3E}">
        <p14:creationId xmlns:p14="http://schemas.microsoft.com/office/powerpoint/2010/main" val="338346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y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143000" y="914401"/>
            <a:ext cx="7620000" cy="609599"/>
          </a:xfrm>
        </p:spPr>
        <p:txBody>
          <a:bodyPr anchor="t">
            <a:normAutofit/>
          </a:bodyPr>
          <a:lstStyle>
            <a:lvl1pPr algn="l">
              <a:defRPr sz="3200" baseline="0">
                <a:solidFill>
                  <a:schemeClr val="bg1"/>
                </a:solidFill>
                <a:latin typeface="Arial"/>
                <a:cs typeface="Arial"/>
              </a:defRPr>
            </a:lvl1pPr>
          </a:lstStyle>
          <a:p>
            <a:r>
              <a:rPr lang="en-US" dirty="0" smtClean="0"/>
              <a:t>Click to add title</a:t>
            </a:r>
            <a:endParaRPr lang="en-US" dirty="0"/>
          </a:p>
        </p:txBody>
      </p:sp>
      <p:sp>
        <p:nvSpPr>
          <p:cNvPr id="8" name="Subtitle 2"/>
          <p:cNvSpPr>
            <a:spLocks noGrp="1"/>
          </p:cNvSpPr>
          <p:nvPr>
            <p:ph type="subTitle" idx="1" hasCustomPrompt="1"/>
          </p:nvPr>
        </p:nvSpPr>
        <p:spPr>
          <a:xfrm>
            <a:off x="1143000" y="1481328"/>
            <a:ext cx="7620000" cy="423672"/>
          </a:xfr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9" name="Content Placeholder 2"/>
          <p:cNvSpPr>
            <a:spLocks noGrp="1"/>
          </p:cNvSpPr>
          <p:nvPr>
            <p:ph idx="13"/>
          </p:nvPr>
        </p:nvSpPr>
        <p:spPr>
          <a:xfrm>
            <a:off x="1143000" y="2148841"/>
            <a:ext cx="762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0397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143000" y="914401"/>
            <a:ext cx="7620000" cy="609599"/>
          </a:xfrm>
        </p:spPr>
        <p:txBody>
          <a:bodyPr anchor="t">
            <a:normAutofit/>
          </a:bodyPr>
          <a:lstStyle>
            <a:lvl1pPr algn="l">
              <a:defRPr sz="3200" baseline="0">
                <a:solidFill>
                  <a:schemeClr val="bg1"/>
                </a:solidFill>
                <a:latin typeface="Arial"/>
                <a:cs typeface="Arial"/>
              </a:defRPr>
            </a:lvl1pPr>
          </a:lstStyle>
          <a:p>
            <a:r>
              <a:rPr lang="en-US" dirty="0" smtClean="0"/>
              <a:t>Click to add title</a:t>
            </a:r>
            <a:endParaRPr lang="en-US" dirty="0"/>
          </a:p>
        </p:txBody>
      </p:sp>
      <p:sp>
        <p:nvSpPr>
          <p:cNvPr id="9" name="Content Placeholder 2"/>
          <p:cNvSpPr>
            <a:spLocks noGrp="1"/>
          </p:cNvSpPr>
          <p:nvPr>
            <p:ph idx="13"/>
          </p:nvPr>
        </p:nvSpPr>
        <p:spPr>
          <a:xfrm>
            <a:off x="1143000" y="1767841"/>
            <a:ext cx="762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13414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wo Conten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762000" y="914401"/>
            <a:ext cx="7620000" cy="609599"/>
          </a:xfrm>
        </p:spPr>
        <p:txBody>
          <a:bodyPr anchor="t">
            <a:normAutofit/>
          </a:bodyPr>
          <a:lstStyle>
            <a:lvl1pPr algn="ctr">
              <a:defRPr sz="3200" baseline="0">
                <a:solidFill>
                  <a:schemeClr val="bg1"/>
                </a:solidFill>
                <a:latin typeface="Arial"/>
                <a:cs typeface="Arial"/>
              </a:defRPr>
            </a:lvl1pPr>
          </a:lstStyle>
          <a:p>
            <a:r>
              <a:rPr lang="en-US" dirty="0" smtClean="0"/>
              <a:t>Click to add title</a:t>
            </a:r>
            <a:endParaRPr lang="en-US" dirty="0"/>
          </a:p>
        </p:txBody>
      </p:sp>
      <p:sp>
        <p:nvSpPr>
          <p:cNvPr id="11" name="Content Placeholder 2"/>
          <p:cNvSpPr>
            <a:spLocks noGrp="1"/>
          </p:cNvSpPr>
          <p:nvPr>
            <p:ph idx="13"/>
          </p:nvPr>
        </p:nvSpPr>
        <p:spPr>
          <a:xfrm>
            <a:off x="457200" y="1752600"/>
            <a:ext cx="40386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4"/>
          </p:nvPr>
        </p:nvSpPr>
        <p:spPr>
          <a:xfrm>
            <a:off x="4648200" y="1752600"/>
            <a:ext cx="40386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798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4800600"/>
            <a:ext cx="5486400" cy="566738"/>
          </a:xfrm>
        </p:spPr>
        <p:txBody>
          <a:bodyPr anchor="b">
            <a:normAutofit/>
          </a:bodyPr>
          <a:lstStyle>
            <a:lvl1pPr algn="l">
              <a:defRPr sz="1800" b="1">
                <a:solidFill>
                  <a:schemeClr val="bg1"/>
                </a:solidFill>
                <a:latin typeface="Arial"/>
                <a:cs typeface="Arial"/>
              </a:defRPr>
            </a:lvl1pPr>
          </a:lstStyle>
          <a:p>
            <a:r>
              <a:rPr lang="en-US" dirty="0" smtClean="0"/>
              <a:t>Click to edit Master title style</a:t>
            </a:r>
            <a:endParaRPr lang="en-US" dirty="0"/>
          </a:p>
        </p:txBody>
      </p:sp>
      <p:sp>
        <p:nvSpPr>
          <p:cNvPr id="6" name="Picture Placeholder 2"/>
          <p:cNvSpPr>
            <a:spLocks noGrp="1"/>
          </p:cNvSpPr>
          <p:nvPr>
            <p:ph type="pic" idx="1"/>
          </p:nvPr>
        </p:nvSpPr>
        <p:spPr>
          <a:xfrm>
            <a:off x="1792288" y="612775"/>
            <a:ext cx="54864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1792288" y="5367338"/>
            <a:ext cx="5486400" cy="804862"/>
          </a:xfr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65076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361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62000" y="2133600"/>
            <a:ext cx="7620000" cy="609599"/>
          </a:xfrm>
          <a:prstGeom prst="rect">
            <a:avLst/>
          </a:prstGeom>
        </p:spPr>
        <p:txBody>
          <a:bodyPr anchor="t">
            <a:noAutofit/>
          </a:bodyPr>
          <a:lstStyle>
            <a:lvl1pPr algn="ctr">
              <a:defRPr sz="4000" baseline="0">
                <a:solidFill>
                  <a:schemeClr val="bg1"/>
                </a:solidFill>
                <a:latin typeface="Arial"/>
                <a:cs typeface="Arial"/>
              </a:defRPr>
            </a:lvl1pPr>
          </a:lstStyle>
          <a:p>
            <a:r>
              <a:rPr lang="en-US" dirty="0" smtClean="0"/>
              <a:t>Click to add title</a:t>
            </a:r>
            <a:endParaRPr lang="en-US" dirty="0"/>
          </a:p>
        </p:txBody>
      </p:sp>
    </p:spTree>
    <p:extLst>
      <p:ext uri="{BB962C8B-B14F-4D97-AF65-F5344CB8AC3E}">
        <p14:creationId xmlns:p14="http://schemas.microsoft.com/office/powerpoint/2010/main" val="2037156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143000" y="914401"/>
            <a:ext cx="762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smtClean="0"/>
              <a:t>Click to add title</a:t>
            </a:r>
            <a:endParaRPr lang="en-US" dirty="0"/>
          </a:p>
        </p:txBody>
      </p:sp>
      <p:sp>
        <p:nvSpPr>
          <p:cNvPr id="8" name="Subtitle 2"/>
          <p:cNvSpPr>
            <a:spLocks noGrp="1"/>
          </p:cNvSpPr>
          <p:nvPr>
            <p:ph type="subTitle" idx="1" hasCustomPrompt="1"/>
          </p:nvPr>
        </p:nvSpPr>
        <p:spPr>
          <a:xfrm>
            <a:off x="1143000" y="1481328"/>
            <a:ext cx="7620000" cy="423672"/>
          </a:xfrm>
          <a:prstGeom prst="rect">
            <a:avLst/>
          </a:prstGeo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9" name="Content Placeholder 2"/>
          <p:cNvSpPr>
            <a:spLocks noGrp="1"/>
          </p:cNvSpPr>
          <p:nvPr>
            <p:ph idx="13"/>
          </p:nvPr>
        </p:nvSpPr>
        <p:spPr>
          <a:xfrm>
            <a:off x="1143000" y="2148841"/>
            <a:ext cx="762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98849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143000" y="914401"/>
            <a:ext cx="762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smtClean="0"/>
              <a:t>Click to add title</a:t>
            </a:r>
            <a:endParaRPr lang="en-US" dirty="0"/>
          </a:p>
        </p:txBody>
      </p:sp>
      <p:sp>
        <p:nvSpPr>
          <p:cNvPr id="8" name="Content Placeholder 2"/>
          <p:cNvSpPr>
            <a:spLocks noGrp="1"/>
          </p:cNvSpPr>
          <p:nvPr>
            <p:ph idx="13"/>
          </p:nvPr>
        </p:nvSpPr>
        <p:spPr>
          <a:xfrm>
            <a:off x="1143000" y="1767841"/>
            <a:ext cx="762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8779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62000" y="914401"/>
            <a:ext cx="7620000" cy="609599"/>
          </a:xfrm>
          <a:prstGeom prst="rect">
            <a:avLst/>
          </a:prstGeom>
        </p:spPr>
        <p:txBody>
          <a:bodyPr anchor="t">
            <a:normAutofit/>
          </a:bodyPr>
          <a:lstStyle>
            <a:lvl1pPr algn="ctr">
              <a:defRPr sz="3200" baseline="0">
                <a:solidFill>
                  <a:schemeClr val="bg1"/>
                </a:solidFill>
                <a:latin typeface="Arial"/>
                <a:cs typeface="Arial"/>
              </a:defRPr>
            </a:lvl1pPr>
          </a:lstStyle>
          <a:p>
            <a:r>
              <a:rPr lang="en-US" dirty="0" smtClean="0"/>
              <a:t>Click to add title</a:t>
            </a:r>
            <a:endParaRPr lang="en-US" dirty="0"/>
          </a:p>
        </p:txBody>
      </p:sp>
      <p:sp>
        <p:nvSpPr>
          <p:cNvPr id="9" name="Content Placeholder 2"/>
          <p:cNvSpPr>
            <a:spLocks noGrp="1"/>
          </p:cNvSpPr>
          <p:nvPr>
            <p:ph idx="13"/>
          </p:nvPr>
        </p:nvSpPr>
        <p:spPr>
          <a:xfrm>
            <a:off x="457200" y="1752600"/>
            <a:ext cx="40386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4"/>
          </p:nvPr>
        </p:nvSpPr>
        <p:spPr>
          <a:xfrm>
            <a:off x="4648200" y="1752600"/>
            <a:ext cx="40386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4836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Picture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1792288" y="4800600"/>
            <a:ext cx="5486400" cy="566738"/>
          </a:xfrm>
          <a:prstGeom prst="rect">
            <a:avLst/>
          </a:prstGeom>
        </p:spPr>
        <p:txBody>
          <a:bodyPr anchor="b">
            <a:normAutofit/>
          </a:bodyPr>
          <a:lstStyle>
            <a:lvl1pPr algn="l">
              <a:defRPr sz="1800" b="1">
                <a:solidFill>
                  <a:schemeClr val="bg1"/>
                </a:solidFill>
                <a:latin typeface="Arial"/>
                <a:cs typeface="Arial"/>
              </a:defRPr>
            </a:lvl1pPr>
          </a:lstStyle>
          <a:p>
            <a:r>
              <a:rPr lang="en-US" dirty="0" smtClean="0"/>
              <a:t>Click to edit Master title style</a:t>
            </a:r>
            <a:endParaRPr lang="en-US" dirty="0"/>
          </a:p>
        </p:txBody>
      </p:sp>
      <p:sp>
        <p:nvSpPr>
          <p:cNvPr id="11" name="Picture Placeholder 2"/>
          <p:cNvSpPr>
            <a:spLocks noGrp="1"/>
          </p:cNvSpPr>
          <p:nvPr>
            <p:ph type="pic" idx="1"/>
          </p:nvPr>
        </p:nvSpPr>
        <p:spPr>
          <a:xfrm>
            <a:off x="1792288" y="612775"/>
            <a:ext cx="54864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1792288" y="5367338"/>
            <a:ext cx="5486400" cy="804862"/>
          </a:xfrm>
          <a:prstGeom prst="rect">
            <a:avLst/>
          </a:prstGeo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05564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495800" y="1752601"/>
            <a:ext cx="44958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smtClean="0"/>
              <a:t>Click to add title </a:t>
            </a:r>
            <a:endParaRPr lang="en-US" dirty="0"/>
          </a:p>
        </p:txBody>
      </p:sp>
      <p:sp>
        <p:nvSpPr>
          <p:cNvPr id="8" name="Subtitle 2"/>
          <p:cNvSpPr>
            <a:spLocks noGrp="1"/>
          </p:cNvSpPr>
          <p:nvPr>
            <p:ph type="subTitle" idx="1" hasCustomPrompt="1"/>
          </p:nvPr>
        </p:nvSpPr>
        <p:spPr>
          <a:xfrm>
            <a:off x="4495800" y="2971800"/>
            <a:ext cx="44958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Tree>
    <p:extLst>
      <p:ext uri="{BB962C8B-B14F-4D97-AF65-F5344CB8AC3E}">
        <p14:creationId xmlns:p14="http://schemas.microsoft.com/office/powerpoint/2010/main" val="32778693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5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1828800" y="4800600"/>
            <a:ext cx="5486400" cy="566738"/>
          </a:xfrm>
          <a:prstGeom prst="rect">
            <a:avLst/>
          </a:prstGeom>
        </p:spPr>
        <p:txBody>
          <a:bodyPr anchor="b">
            <a:normAutofit/>
          </a:bodyPr>
          <a:lstStyle>
            <a:lvl1pPr algn="l">
              <a:defRPr sz="1800" b="1">
                <a:latin typeface="Arial"/>
                <a:cs typeface="Arial"/>
              </a:defRPr>
            </a:lvl1pPr>
          </a:lstStyle>
          <a:p>
            <a:r>
              <a:rPr lang="en-US" dirty="0" smtClean="0"/>
              <a:t>Click to edit Master title style</a:t>
            </a:r>
            <a:endParaRPr lang="en-US" dirty="0"/>
          </a:p>
        </p:txBody>
      </p:sp>
      <p:sp>
        <p:nvSpPr>
          <p:cNvPr id="9" name="Text Placeholder 3"/>
          <p:cNvSpPr>
            <a:spLocks noGrp="1"/>
          </p:cNvSpPr>
          <p:nvPr>
            <p:ph type="body" sz="half" idx="2"/>
          </p:nvPr>
        </p:nvSpPr>
        <p:spPr>
          <a:xfrm>
            <a:off x="1828800" y="5367338"/>
            <a:ext cx="5486400" cy="804862"/>
          </a:xfrm>
          <a:prstGeom prst="rect">
            <a:avLst/>
          </a:prstGeo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Content Placeholder 2"/>
          <p:cNvSpPr>
            <a:spLocks noGrp="1"/>
          </p:cNvSpPr>
          <p:nvPr>
            <p:ph idx="13"/>
          </p:nvPr>
        </p:nvSpPr>
        <p:spPr>
          <a:xfrm>
            <a:off x="1828800" y="609600"/>
            <a:ext cx="5486400" cy="4114800"/>
          </a:xfrm>
          <a:prstGeom prst="rect">
            <a:avLst/>
          </a:prstGeom>
        </p:spPr>
        <p:txBody>
          <a:bodyPr/>
          <a:lstStyle>
            <a:lvl1pPr marL="0" indent="0">
              <a:buFont typeface="Arial"/>
              <a:buNone/>
              <a:defRPr sz="1800">
                <a:solidFill>
                  <a:schemeClr val="tx1"/>
                </a:solidFill>
                <a:latin typeface="Arial"/>
                <a:cs typeface="Arial"/>
              </a:defRPr>
            </a:lvl1pPr>
            <a:lvl2pPr marL="403225" indent="-230188">
              <a:tabLst/>
              <a:defRPr sz="1800">
                <a:solidFill>
                  <a:schemeClr val="tx1"/>
                </a:solidFill>
                <a:latin typeface="Arial"/>
                <a:cs typeface="Arial"/>
              </a:defRPr>
            </a:lvl2pPr>
            <a:lvl3pPr marL="568325" indent="-165100">
              <a:defRPr sz="1800">
                <a:solidFill>
                  <a:schemeClr val="tx1"/>
                </a:solidFill>
                <a:latin typeface="Arial"/>
                <a:cs typeface="Arial"/>
              </a:defRPr>
            </a:lvl3pPr>
            <a:lvl4pPr marL="798513" indent="-230188">
              <a:defRPr sz="1800">
                <a:solidFill>
                  <a:schemeClr val="tx1"/>
                </a:solidFill>
                <a:latin typeface="Arial"/>
                <a:cs typeface="Arial"/>
              </a:defRPr>
            </a:lvl4pPr>
            <a:lvl5pPr marL="971550" indent="-173038">
              <a:defRPr sz="1800">
                <a:solidFill>
                  <a:schemeClr val="tx1"/>
                </a:solidFill>
                <a:latin typeface="Arial"/>
                <a:cs typeface="Arial"/>
              </a:defRPr>
            </a:lvl5pPr>
          </a:lstStyle>
          <a:p>
            <a:pPr lvl="0"/>
            <a:endParaRPr lang="en-US" dirty="0" smtClean="0"/>
          </a:p>
        </p:txBody>
      </p:sp>
    </p:spTree>
    <p:extLst>
      <p:ext uri="{BB962C8B-B14F-4D97-AF65-F5344CB8AC3E}">
        <p14:creationId xmlns:p14="http://schemas.microsoft.com/office/powerpoint/2010/main" val="407679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62000" y="2133600"/>
            <a:ext cx="7620000" cy="609599"/>
          </a:xfrm>
        </p:spPr>
        <p:txBody>
          <a:bodyPr anchor="t">
            <a:noAutofit/>
          </a:bodyPr>
          <a:lstStyle>
            <a:lvl1pPr algn="ctr">
              <a:defRPr sz="4000" baseline="0">
                <a:latin typeface="Arial"/>
                <a:cs typeface="Arial"/>
              </a:defRPr>
            </a:lvl1pPr>
          </a:lstStyle>
          <a:p>
            <a:r>
              <a:rPr lang="en-US" dirty="0" smtClean="0"/>
              <a:t>Click to add title</a:t>
            </a:r>
            <a:endParaRPr lang="en-US" dirty="0"/>
          </a:p>
        </p:txBody>
      </p:sp>
    </p:spTree>
    <p:extLst>
      <p:ext uri="{BB962C8B-B14F-4D97-AF65-F5344CB8AC3E}">
        <p14:creationId xmlns:p14="http://schemas.microsoft.com/office/powerpoint/2010/main" val="201436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914401"/>
            <a:ext cx="7620000" cy="609599"/>
          </a:xfrm>
        </p:spPr>
        <p:txBody>
          <a:bodyPr anchor="t">
            <a:normAutofit/>
          </a:bodyPr>
          <a:lstStyle>
            <a:lvl1pPr algn="l">
              <a:defRPr sz="3200" baseline="0">
                <a:latin typeface="Arial"/>
                <a:cs typeface="Arial"/>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1143000" y="1481328"/>
            <a:ext cx="7620000" cy="423672"/>
          </a:xfrm>
        </p:spPr>
        <p:txBody>
          <a:bodyPr anchor="t">
            <a:normAutofit/>
          </a:bodyPr>
          <a:lstStyle>
            <a:lvl1pPr marL="0" indent="0" algn="l">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US" dirty="0"/>
          </a:p>
        </p:txBody>
      </p:sp>
      <p:sp>
        <p:nvSpPr>
          <p:cNvPr id="8" name="Content Placeholder 2"/>
          <p:cNvSpPr>
            <a:spLocks noGrp="1"/>
          </p:cNvSpPr>
          <p:nvPr>
            <p:ph idx="13"/>
          </p:nvPr>
        </p:nvSpPr>
        <p:spPr>
          <a:xfrm>
            <a:off x="1143000" y="2148841"/>
            <a:ext cx="762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6825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143000" y="914401"/>
            <a:ext cx="7620000" cy="609599"/>
          </a:xfrm>
        </p:spPr>
        <p:txBody>
          <a:bodyPr anchor="t">
            <a:normAutofit/>
          </a:bodyPr>
          <a:lstStyle>
            <a:lvl1pPr algn="l">
              <a:defRPr sz="3200" baseline="0">
                <a:latin typeface="Arial"/>
                <a:cs typeface="Arial"/>
              </a:defRPr>
            </a:lvl1pPr>
          </a:lstStyle>
          <a:p>
            <a:r>
              <a:rPr lang="en-US" dirty="0" smtClean="0"/>
              <a:t>Click to add title</a:t>
            </a:r>
            <a:endParaRPr lang="en-US" dirty="0"/>
          </a:p>
        </p:txBody>
      </p:sp>
      <p:sp>
        <p:nvSpPr>
          <p:cNvPr id="11" name="Content Placeholder 2"/>
          <p:cNvSpPr>
            <a:spLocks noGrp="1"/>
          </p:cNvSpPr>
          <p:nvPr>
            <p:ph idx="13"/>
          </p:nvPr>
        </p:nvSpPr>
        <p:spPr>
          <a:xfrm>
            <a:off x="1143000" y="1767841"/>
            <a:ext cx="762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68170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762000" y="914401"/>
            <a:ext cx="7620000" cy="609599"/>
          </a:xfrm>
        </p:spPr>
        <p:txBody>
          <a:bodyPr anchor="t">
            <a:normAutofit/>
          </a:bodyPr>
          <a:lstStyle>
            <a:lvl1pPr algn="ctr">
              <a:defRPr sz="3200" baseline="0">
                <a:latin typeface="Arial"/>
                <a:cs typeface="Arial"/>
              </a:defRPr>
            </a:lvl1pPr>
          </a:lstStyle>
          <a:p>
            <a:r>
              <a:rPr lang="en-US" dirty="0" smtClean="0"/>
              <a:t>Click to add title</a:t>
            </a:r>
            <a:endParaRPr lang="en-US" dirty="0"/>
          </a:p>
        </p:txBody>
      </p:sp>
      <p:sp>
        <p:nvSpPr>
          <p:cNvPr id="9" name="Content Placeholder 2"/>
          <p:cNvSpPr>
            <a:spLocks noGrp="1"/>
          </p:cNvSpPr>
          <p:nvPr>
            <p:ph idx="13"/>
          </p:nvPr>
        </p:nvSpPr>
        <p:spPr>
          <a:xfrm>
            <a:off x="457200" y="1752600"/>
            <a:ext cx="40386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4"/>
          </p:nvPr>
        </p:nvSpPr>
        <p:spPr>
          <a:xfrm>
            <a:off x="4648200" y="1752600"/>
            <a:ext cx="40386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8423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atin typeface="Arial"/>
                <a:cs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877038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49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y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762000" y="2133600"/>
            <a:ext cx="7620000" cy="609599"/>
          </a:xfrm>
        </p:spPr>
        <p:txBody>
          <a:bodyPr anchor="t">
            <a:noAutofit/>
          </a:bodyPr>
          <a:lstStyle>
            <a:lvl1pPr algn="ctr">
              <a:defRPr sz="4000" baseline="0">
                <a:solidFill>
                  <a:schemeClr val="bg1"/>
                </a:solidFill>
                <a:latin typeface="Arial"/>
                <a:cs typeface="Arial"/>
              </a:defRPr>
            </a:lvl1pPr>
          </a:lstStyle>
          <a:p>
            <a:r>
              <a:rPr lang="en-US" dirty="0" smtClean="0"/>
              <a:t>Click to add title</a:t>
            </a:r>
            <a:endParaRPr lang="en-US" dirty="0"/>
          </a:p>
        </p:txBody>
      </p:sp>
    </p:spTree>
    <p:extLst>
      <p:ext uri="{BB962C8B-B14F-4D97-AF65-F5344CB8AC3E}">
        <p14:creationId xmlns:p14="http://schemas.microsoft.com/office/powerpoint/2010/main" val="32125557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5.xml"/><Relationship Id="rId7"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7.xml"/><Relationship Id="rId7"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2.emf"/></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6.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204960" cy="6903720"/>
          </a:xfrm>
          <a:prstGeom prst="rect">
            <a:avLst/>
          </a:prstGeom>
        </p:spPr>
      </p:pic>
      <p:sp>
        <p:nvSpPr>
          <p:cNvPr id="8" name="Date Placeholder 3"/>
          <p:cNvSpPr>
            <a:spLocks noGrp="1"/>
          </p:cNvSpPr>
          <p:nvPr>
            <p:ph type="dt" sz="half" idx="2"/>
          </p:nvPr>
        </p:nvSpPr>
        <p:spPr>
          <a:xfrm>
            <a:off x="228600" y="6356350"/>
            <a:ext cx="762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10/10/2018</a:t>
            </a:fld>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8624" y="6053328"/>
            <a:ext cx="1490472" cy="529225"/>
          </a:xfrm>
          <a:prstGeom prst="rect">
            <a:avLst/>
          </a:prstGeom>
        </p:spPr>
      </p:pic>
    </p:spTree>
    <p:extLst>
      <p:ext uri="{BB962C8B-B14F-4D97-AF65-F5344CB8AC3E}">
        <p14:creationId xmlns:p14="http://schemas.microsoft.com/office/powerpoint/2010/main" val="300476094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204960" cy="690372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78624" y="6053328"/>
            <a:ext cx="1490472" cy="529225"/>
          </a:xfrm>
          <a:prstGeom prst="rect">
            <a:avLst/>
          </a:prstGeom>
        </p:spPr>
      </p:pic>
      <p:sp>
        <p:nvSpPr>
          <p:cNvPr id="9" name="Date Placeholder 3"/>
          <p:cNvSpPr>
            <a:spLocks noGrp="1"/>
          </p:cNvSpPr>
          <p:nvPr>
            <p:ph type="dt" sz="half" idx="2"/>
          </p:nvPr>
        </p:nvSpPr>
        <p:spPr>
          <a:xfrm>
            <a:off x="228600" y="6356350"/>
            <a:ext cx="762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10/10/2018</a:t>
            </a:fld>
            <a:endParaRPr lang="en-US" dirty="0"/>
          </a:p>
        </p:txBody>
      </p:sp>
    </p:spTree>
    <p:extLst>
      <p:ext uri="{BB962C8B-B14F-4D97-AF65-F5344CB8AC3E}">
        <p14:creationId xmlns:p14="http://schemas.microsoft.com/office/powerpoint/2010/main" val="52614406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43D5F-4AA8-E043-ABA6-5ED8B75A025D}" type="datetimeFigureOut">
              <a:rPr lang="en-US" smtClean="0"/>
              <a:t>10/10/2018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0A92F-4BE2-9B4C-AE19-1C47AA9E536C}" type="slidenum">
              <a:rPr lang="en-US" smtClean="0"/>
              <a:t>‹#›</a:t>
            </a:fld>
            <a:endParaRPr lang="en-US"/>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204960" cy="6903720"/>
          </a:xfrm>
          <a:prstGeom prst="rect">
            <a:avLst/>
          </a:prstGeom>
        </p:spPr>
      </p:pic>
      <p:sp>
        <p:nvSpPr>
          <p:cNvPr id="9" name="Slide Number Placeholder 5"/>
          <p:cNvSpPr txBox="1">
            <a:spLocks/>
          </p:cNvSpPr>
          <p:nvPr userDrawn="1"/>
        </p:nvSpPr>
        <p:spPr>
          <a:xfrm>
            <a:off x="76200" y="6645275"/>
            <a:ext cx="6096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pPr/>
              <a:t>‹#›</a:t>
            </a:fld>
            <a:endParaRPr lang="en-US" sz="900" dirty="0"/>
          </a:p>
        </p:txBody>
      </p:sp>
      <p:pic>
        <p:nvPicPr>
          <p:cNvPr id="10" name="Picture 9" descr="UAMS_Qualifier_CMYK.eps"/>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78624" y="6053328"/>
            <a:ext cx="1490472" cy="529226"/>
          </a:xfrm>
          <a:prstGeom prst="rect">
            <a:avLst/>
          </a:prstGeom>
        </p:spPr>
      </p:pic>
    </p:spTree>
    <p:extLst>
      <p:ext uri="{BB962C8B-B14F-4D97-AF65-F5344CB8AC3E}">
        <p14:creationId xmlns:p14="http://schemas.microsoft.com/office/powerpoint/2010/main" val="3824655885"/>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9" r:id="rId5"/>
    <p:sldLayoutId id="2147483657"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89BAC-2917-424A-ACDC-924CB93C1DC3}" type="datetimeFigureOut">
              <a:rPr lang="en-US" smtClean="0"/>
              <a:t>10/10/2018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E8EAE-1272-3C40-B6DE-1D055632DDE7}" type="slidenum">
              <a:rPr lang="en-US" smtClean="0"/>
              <a:t>‹#›</a:t>
            </a:fld>
            <a:endParaRPr lang="en-US"/>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204960" cy="6903720"/>
          </a:xfrm>
          <a:prstGeom prst="rect">
            <a:avLst/>
          </a:prstGeom>
        </p:spPr>
      </p:pic>
      <p:pic>
        <p:nvPicPr>
          <p:cNvPr id="10" name="Picture 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78624" y="6053328"/>
            <a:ext cx="1490472" cy="529225"/>
          </a:xfrm>
          <a:prstGeom prst="rect">
            <a:avLst/>
          </a:prstGeom>
        </p:spPr>
      </p:pic>
      <p:sp>
        <p:nvSpPr>
          <p:cNvPr id="11" name="Slide Number Placeholder 5"/>
          <p:cNvSpPr txBox="1">
            <a:spLocks/>
          </p:cNvSpPr>
          <p:nvPr userDrawn="1"/>
        </p:nvSpPr>
        <p:spPr>
          <a:xfrm>
            <a:off x="76200" y="6645275"/>
            <a:ext cx="6096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spTree>
    <p:extLst>
      <p:ext uri="{BB962C8B-B14F-4D97-AF65-F5344CB8AC3E}">
        <p14:creationId xmlns:p14="http://schemas.microsoft.com/office/powerpoint/2010/main" val="1053830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204960" cy="6903720"/>
          </a:xfrm>
          <a:prstGeom prst="rect">
            <a:avLst/>
          </a:prstGeom>
        </p:spPr>
      </p:pic>
      <p:pic>
        <p:nvPicPr>
          <p:cNvPr id="5" name="Picture 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278624" y="6053328"/>
            <a:ext cx="1490472" cy="529225"/>
          </a:xfrm>
          <a:prstGeom prst="rect">
            <a:avLst/>
          </a:prstGeom>
        </p:spPr>
      </p:pic>
      <p:sp>
        <p:nvSpPr>
          <p:cNvPr id="6" name="Slide Number Placeholder 5"/>
          <p:cNvSpPr txBox="1">
            <a:spLocks/>
          </p:cNvSpPr>
          <p:nvPr userDrawn="1"/>
        </p:nvSpPr>
        <p:spPr>
          <a:xfrm>
            <a:off x="76200" y="6645275"/>
            <a:ext cx="6096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spTree>
    <p:extLst>
      <p:ext uri="{BB962C8B-B14F-4D97-AF65-F5344CB8AC3E}">
        <p14:creationId xmlns:p14="http://schemas.microsoft.com/office/powerpoint/2010/main" val="2388978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UAMS_Qualifier_CMYK.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8624" y="6053328"/>
            <a:ext cx="1490472" cy="529226"/>
          </a:xfrm>
          <a:prstGeom prst="rect">
            <a:avLst/>
          </a:prstGeom>
        </p:spPr>
      </p:pic>
      <p:sp>
        <p:nvSpPr>
          <p:cNvPr id="5" name="Slide Number Placeholder 5"/>
          <p:cNvSpPr txBox="1">
            <a:spLocks/>
          </p:cNvSpPr>
          <p:nvPr userDrawn="1"/>
        </p:nvSpPr>
        <p:spPr>
          <a:xfrm>
            <a:off x="76200" y="6569075"/>
            <a:ext cx="6096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spTree>
    <p:extLst>
      <p:ext uri="{BB962C8B-B14F-4D97-AF65-F5344CB8AC3E}">
        <p14:creationId xmlns:p14="http://schemas.microsoft.com/office/powerpoint/2010/main" val="3610322736"/>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114800" y="2362200"/>
            <a:ext cx="4724400" cy="1219200"/>
          </a:xfrm>
        </p:spPr>
        <p:txBody>
          <a:bodyPr>
            <a:normAutofit/>
          </a:bodyPr>
          <a:lstStyle/>
          <a:p>
            <a:r>
              <a:rPr lang="en-US" sz="3200" b="1" dirty="0" smtClean="0">
                <a:latin typeface="Arial" panose="020B0604020202020204" pitchFamily="34" charset="0"/>
                <a:cs typeface="Arial" panose="020B0604020202020204" pitchFamily="34" charset="0"/>
              </a:rPr>
              <a:t>New Drug Update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2018</a:t>
            </a:r>
            <a:endParaRPr lang="en-US" sz="3200" b="1"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3657600" y="4343400"/>
            <a:ext cx="5867400" cy="1828800"/>
          </a:xfrm>
        </p:spPr>
        <p:txBody>
          <a:bodyPr>
            <a:normAutofit/>
          </a:bodyPr>
          <a:lstStyle/>
          <a:p>
            <a:pPr>
              <a:lnSpc>
                <a:spcPct val="120000"/>
              </a:lnSpc>
              <a:spcBef>
                <a:spcPts val="0"/>
              </a:spcBef>
            </a:pPr>
            <a:r>
              <a:rPr lang="en-US" sz="2000" b="1" dirty="0">
                <a:solidFill>
                  <a:schemeClr val="tx1"/>
                </a:solidFill>
                <a:latin typeface="Arial" panose="020B0604020202020204" pitchFamily="34" charset="0"/>
                <a:cs typeface="Arial" panose="020B0604020202020204" pitchFamily="34" charset="0"/>
              </a:rPr>
              <a:t>Rachael </a:t>
            </a:r>
            <a:r>
              <a:rPr lang="en-US" sz="2000" b="1" dirty="0" err="1">
                <a:solidFill>
                  <a:schemeClr val="tx1"/>
                </a:solidFill>
                <a:latin typeface="Arial" panose="020B0604020202020204" pitchFamily="34" charset="0"/>
                <a:cs typeface="Arial" panose="020B0604020202020204" pitchFamily="34" charset="0"/>
              </a:rPr>
              <a:t>McCaleb</a:t>
            </a:r>
            <a:r>
              <a:rPr lang="en-US" sz="2000" b="1" dirty="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PharmD</a:t>
            </a:r>
            <a:r>
              <a:rPr lang="en-US" sz="2000" b="1" dirty="0" smtClean="0">
                <a:solidFill>
                  <a:schemeClr val="tx1"/>
                </a:solidFill>
                <a:latin typeface="Arial" panose="020B0604020202020204" pitchFamily="34" charset="0"/>
                <a:cs typeface="Arial" panose="020B0604020202020204" pitchFamily="34" charset="0"/>
              </a:rPr>
              <a:t>, BCPS</a:t>
            </a:r>
            <a:endParaRPr lang="en-US" sz="2800" b="1" dirty="0">
              <a:solidFill>
                <a:schemeClr val="tx1"/>
              </a:solidFill>
              <a:latin typeface="Arial" panose="020B0604020202020204" pitchFamily="34" charset="0"/>
              <a:cs typeface="Arial" panose="020B0604020202020204" pitchFamily="34" charset="0"/>
            </a:endParaRPr>
          </a:p>
          <a:p>
            <a:pPr>
              <a:lnSpc>
                <a:spcPct val="120000"/>
              </a:lnSpc>
              <a:spcBef>
                <a:spcPts val="0"/>
              </a:spcBef>
            </a:pPr>
            <a:endParaRPr lang="en-US" sz="500" dirty="0">
              <a:solidFill>
                <a:schemeClr val="tx1"/>
              </a:solidFill>
              <a:latin typeface="Arial" panose="020B0604020202020204" pitchFamily="34" charset="0"/>
              <a:cs typeface="Arial" panose="020B0604020202020204" pitchFamily="34" charset="0"/>
            </a:endParaRPr>
          </a:p>
          <a:p>
            <a:pPr>
              <a:lnSpc>
                <a:spcPct val="120000"/>
              </a:lnSpc>
              <a:spcBef>
                <a:spcPts val="0"/>
              </a:spcBef>
            </a:pPr>
            <a:r>
              <a:rPr lang="en-US" sz="1600" b="1" dirty="0">
                <a:solidFill>
                  <a:schemeClr val="tx1"/>
                </a:solidFill>
                <a:latin typeface="Arial" panose="020B0604020202020204" pitchFamily="34" charset="0"/>
                <a:cs typeface="Arial" panose="020B0604020202020204" pitchFamily="34" charset="0"/>
              </a:rPr>
              <a:t>Assistant Professor, Department of Pharmacy Practice</a:t>
            </a:r>
          </a:p>
          <a:p>
            <a:pPr>
              <a:lnSpc>
                <a:spcPct val="120000"/>
              </a:lnSpc>
              <a:spcBef>
                <a:spcPts val="0"/>
              </a:spcBef>
            </a:pPr>
            <a:r>
              <a:rPr lang="en-US" sz="1400" dirty="0">
                <a:solidFill>
                  <a:schemeClr val="tx1"/>
                </a:solidFill>
                <a:latin typeface="Arial" panose="020B0604020202020204" pitchFamily="34" charset="0"/>
                <a:cs typeface="Arial" panose="020B0604020202020204" pitchFamily="34" charset="0"/>
              </a:rPr>
              <a:t>University of Arkansas for Medical Sciences College of Pharmacy</a:t>
            </a:r>
          </a:p>
          <a:p>
            <a:pPr>
              <a:lnSpc>
                <a:spcPct val="120000"/>
              </a:lnSpc>
              <a:spcBef>
                <a:spcPts val="0"/>
              </a:spcBef>
            </a:pP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620000" y="0"/>
            <a:ext cx="1600200" cy="1600200"/>
          </a:xfrm>
          <a:prstGeom prst="rect">
            <a:avLst/>
          </a:prstGeom>
        </p:spPr>
      </p:pic>
    </p:spTree>
    <p:extLst>
      <p:ext uri="{BB962C8B-B14F-4D97-AF65-F5344CB8AC3E}">
        <p14:creationId xmlns:p14="http://schemas.microsoft.com/office/powerpoint/2010/main" val="2672733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7400" y="6581001"/>
            <a:ext cx="7099300" cy="707886"/>
          </a:xfrm>
          <a:prstGeom prst="rect">
            <a:avLst/>
          </a:prstGeom>
          <a:noFill/>
        </p:spPr>
        <p:txBody>
          <a:bodyPr wrap="square" rtlCol="0">
            <a:spAutoFit/>
          </a:bodyPr>
          <a:lstStyle/>
          <a:p>
            <a:pPr algn="r"/>
            <a:r>
              <a:rPr lang="en-US" sz="1000" dirty="0"/>
              <a:t>Biktarvy (</a:t>
            </a:r>
            <a:r>
              <a:rPr lang="en-US" sz="1000" dirty="0" err="1"/>
              <a:t>bictegravir</a:t>
            </a:r>
            <a:r>
              <a:rPr lang="en-US" sz="1000" dirty="0"/>
              <a:t>, </a:t>
            </a:r>
            <a:r>
              <a:rPr lang="en-US" sz="1000" dirty="0" err="1"/>
              <a:t>emtricitabine</a:t>
            </a:r>
            <a:r>
              <a:rPr lang="en-US" sz="1000" dirty="0"/>
              <a:t>, </a:t>
            </a:r>
            <a:r>
              <a:rPr lang="en-US" sz="1000" dirty="0" err="1"/>
              <a:t>tenofovir</a:t>
            </a:r>
            <a:r>
              <a:rPr lang="en-US" sz="1000" dirty="0"/>
              <a:t> </a:t>
            </a:r>
            <a:r>
              <a:rPr lang="en-US" sz="1000" dirty="0" err="1"/>
              <a:t>alafenamide</a:t>
            </a:r>
            <a:r>
              <a:rPr lang="en-US" sz="1000" dirty="0"/>
              <a:t>) [prescribing information]. Foster City, CA; Gilead Sciences: February 2018.</a:t>
            </a:r>
          </a:p>
          <a:p>
            <a:pPr algn="r"/>
            <a:endParaRPr lang="en-US" sz="1000" dirty="0"/>
          </a:p>
          <a:p>
            <a:pPr algn="r"/>
            <a:r>
              <a:rPr lang="en-US" sz="1000" dirty="0"/>
              <a:t/>
            </a:r>
            <a:br>
              <a:rPr lang="en-US" sz="1000" dirty="0"/>
            </a:br>
            <a:endParaRPr lang="en-US" sz="1000" dirty="0"/>
          </a:p>
        </p:txBody>
      </p:sp>
      <p:graphicFrame>
        <p:nvGraphicFramePr>
          <p:cNvPr id="3" name="Table 2"/>
          <p:cNvGraphicFramePr>
            <a:graphicFrameLocks noGrp="1"/>
          </p:cNvGraphicFramePr>
          <p:nvPr>
            <p:extLst>
              <p:ext uri="{D42A27DB-BD31-4B8C-83A1-F6EECF244321}">
                <p14:modId xmlns:p14="http://schemas.microsoft.com/office/powerpoint/2010/main" val="348510832"/>
              </p:ext>
            </p:extLst>
          </p:nvPr>
        </p:nvGraphicFramePr>
        <p:xfrm>
          <a:off x="838200" y="1600200"/>
          <a:ext cx="8077200" cy="3718560"/>
        </p:xfrm>
        <a:graphic>
          <a:graphicData uri="http://schemas.openxmlformats.org/drawingml/2006/table">
            <a:tbl>
              <a:tblPr firstRow="1" bandRow="1">
                <a:tableStyleId>{5C22544A-7EE6-4342-B048-85BDC9FD1C3A}</a:tableStyleId>
              </a:tblPr>
              <a:tblGrid>
                <a:gridCol w="1219200"/>
                <a:gridCol w="3657600"/>
                <a:gridCol w="1676400"/>
                <a:gridCol w="1524000"/>
              </a:tblGrid>
              <a:tr h="370840">
                <a:tc gridSpan="2">
                  <a:txBody>
                    <a:bodyPr/>
                    <a:lstStyle/>
                    <a:p>
                      <a:pPr algn="ctr"/>
                      <a:r>
                        <a:rPr lang="en-US" sz="1600" b="1" i="0" u="none" strike="noStrike" kern="1200" baseline="0" dirty="0" smtClean="0">
                          <a:solidFill>
                            <a:schemeClr val="tx1"/>
                          </a:solidFill>
                          <a:latin typeface="+mn-lt"/>
                          <a:ea typeface="+mn-ea"/>
                          <a:cs typeface="+mn-cs"/>
                        </a:rPr>
                        <a:t>Medication</a:t>
                      </a:r>
                    </a:p>
                  </a:txBody>
                  <a:tcPr/>
                </a:tc>
                <a:tc hMerge="1">
                  <a:txBody>
                    <a:bodyPr/>
                    <a:lstStyle/>
                    <a:p>
                      <a:endParaRPr lang="en-US"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u="none" strike="noStrike" kern="1200" baseline="0" dirty="0" smtClean="0">
                          <a:solidFill>
                            <a:schemeClr val="tx1"/>
                          </a:solidFill>
                          <a:latin typeface="+mn-lt"/>
                          <a:ea typeface="+mn-ea"/>
                          <a:cs typeface="+mn-cs"/>
                        </a:rPr>
                        <a:t>AWP</a:t>
                      </a:r>
                      <a:endParaRPr lang="en-US" sz="1600" b="1" dirty="0">
                        <a:solidFill>
                          <a:schemeClr val="tx1"/>
                        </a:solidFill>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1" i="0" u="none" strike="noStrike" kern="1200" baseline="0" dirty="0" smtClean="0">
                          <a:solidFill>
                            <a:schemeClr val="tx1"/>
                          </a:solidFill>
                          <a:latin typeface="+mn-lt"/>
                          <a:ea typeface="+mn-ea"/>
                          <a:cs typeface="+mn-cs"/>
                        </a:rPr>
                        <a:t>Cost per Year</a:t>
                      </a:r>
                    </a:p>
                  </a:txBody>
                  <a:tcPr/>
                </a:tc>
              </a:tr>
              <a:tr h="3149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600" b="0" i="0" u="none" strike="noStrike" kern="1200" baseline="0" dirty="0" smtClean="0">
                          <a:solidFill>
                            <a:schemeClr val="tx1"/>
                          </a:solidFill>
                          <a:latin typeface="+mn-lt"/>
                          <a:ea typeface="+mn-ea"/>
                          <a:cs typeface="+mn-cs"/>
                        </a:rPr>
                        <a:t>Juluca</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600" b="0" i="0" u="none" strike="noStrike" kern="1200" baseline="0" dirty="0" smtClean="0">
                          <a:solidFill>
                            <a:schemeClr val="tx1"/>
                          </a:solidFill>
                          <a:latin typeface="+mn-lt"/>
                          <a:ea typeface="+mn-ea"/>
                          <a:cs typeface="+mn-cs"/>
                        </a:rPr>
                        <a:t>Dolutegravir / rilpivirine</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600" b="0" i="0" u="none" strike="noStrike" kern="1200" baseline="0" dirty="0" smtClean="0">
                          <a:solidFill>
                            <a:schemeClr val="tx1"/>
                          </a:solidFill>
                          <a:latin typeface="+mn-lt"/>
                          <a:ea typeface="+mn-ea"/>
                          <a:cs typeface="+mn-cs"/>
                        </a:rPr>
                        <a:t>$3,094.80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600" b="0" i="0" u="none" strike="noStrike" kern="1200" baseline="0" dirty="0" smtClean="0">
                          <a:solidFill>
                            <a:schemeClr val="tx1"/>
                          </a:solidFill>
                          <a:latin typeface="+mn-lt"/>
                          <a:ea typeface="+mn-ea"/>
                          <a:cs typeface="+mn-cs"/>
                        </a:rPr>
                        <a:t>$36,724.96</a:t>
                      </a:r>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smtClean="0">
                          <a:solidFill>
                            <a:schemeClr val="tx1"/>
                          </a:solidFill>
                          <a:latin typeface="+mn-lt"/>
                          <a:ea typeface="+mn-ea"/>
                          <a:cs typeface="+mn-cs"/>
                        </a:rPr>
                        <a:t>Complera</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smtClean="0">
                          <a:solidFill>
                            <a:schemeClr val="tx1"/>
                          </a:solidFill>
                          <a:latin typeface="+mn-lt"/>
                          <a:ea typeface="+mn-ea"/>
                          <a:cs typeface="+mn-cs"/>
                        </a:rPr>
                        <a:t>Rilpivirine</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emtricitabine</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tenofovir</a:t>
                      </a:r>
                      <a:r>
                        <a:rPr lang="en-US" sz="1600" b="0" i="0" u="none" strike="noStrike" kern="1200" baseline="0" dirty="0" smtClean="0">
                          <a:solidFill>
                            <a:schemeClr val="tx1"/>
                          </a:solidFill>
                          <a:latin typeface="+mn-lt"/>
                          <a:ea typeface="+mn-ea"/>
                          <a:cs typeface="+mn-cs"/>
                        </a:rPr>
                        <a:t> DF</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$3,216.92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$39,139.17</a:t>
                      </a:r>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smtClean="0">
                          <a:solidFill>
                            <a:schemeClr val="tx1"/>
                          </a:solidFill>
                          <a:latin typeface="+mn-lt"/>
                          <a:ea typeface="+mn-ea"/>
                          <a:cs typeface="+mn-cs"/>
                        </a:rPr>
                        <a:t>Odefsey</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smtClean="0">
                          <a:solidFill>
                            <a:schemeClr val="tx1"/>
                          </a:solidFill>
                          <a:latin typeface="+mn-lt"/>
                          <a:ea typeface="+mn-ea"/>
                          <a:cs typeface="+mn-cs"/>
                        </a:rPr>
                        <a:t>Rilpivirine</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emtricitabine</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tenofovir</a:t>
                      </a:r>
                      <a:r>
                        <a:rPr lang="en-US" sz="1600" b="0" i="0" u="none" strike="noStrike" kern="1200" baseline="0" dirty="0" smtClean="0">
                          <a:solidFill>
                            <a:schemeClr val="tx1"/>
                          </a:solidFill>
                          <a:latin typeface="+mn-lt"/>
                          <a:ea typeface="+mn-ea"/>
                          <a:cs typeface="+mn-cs"/>
                        </a:rPr>
                        <a:t> AF</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$3,216.92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$39,139.17</a:t>
                      </a:r>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600" b="0" i="0" u="none" strike="noStrike" kern="1200" baseline="0" dirty="0" smtClean="0">
                          <a:solidFill>
                            <a:schemeClr val="tx1"/>
                          </a:solidFill>
                          <a:latin typeface="+mn-lt"/>
                          <a:ea typeface="+mn-ea"/>
                          <a:cs typeface="+mn-cs"/>
                        </a:rPr>
                        <a:t>Atripla</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600" b="0" i="0" u="none" strike="noStrike" kern="1200" baseline="0" dirty="0" smtClean="0">
                          <a:solidFill>
                            <a:schemeClr val="tx1"/>
                          </a:solidFill>
                          <a:latin typeface="+mn-lt"/>
                          <a:ea typeface="+mn-ea"/>
                          <a:cs typeface="+mn-cs"/>
                        </a:rPr>
                        <a:t>Efavirenz / emtricitabine / tenofovir DF</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600" b="0" i="0" u="none" strike="noStrike" kern="1200" baseline="0" dirty="0" smtClean="0">
                          <a:solidFill>
                            <a:schemeClr val="tx1"/>
                          </a:solidFill>
                          <a:latin typeface="+mn-lt"/>
                          <a:ea typeface="+mn-ea"/>
                          <a:cs typeface="+mn-cs"/>
                        </a:rPr>
                        <a:t>$3,268.88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600" b="0" i="0" u="none" strike="noStrike" kern="1200" baseline="0" dirty="0" smtClean="0">
                          <a:solidFill>
                            <a:schemeClr val="tx1"/>
                          </a:solidFill>
                          <a:latin typeface="+mn-lt"/>
                          <a:ea typeface="+mn-ea"/>
                          <a:cs typeface="+mn-cs"/>
                        </a:rPr>
                        <a:t>$39,771.35</a:t>
                      </a:r>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600" b="0" i="0" u="none" strike="noStrike" kern="1200" baseline="0" dirty="0" smtClean="0">
                          <a:solidFill>
                            <a:schemeClr val="tx1"/>
                          </a:solidFill>
                          <a:latin typeface="+mn-lt"/>
                          <a:ea typeface="+mn-ea"/>
                          <a:cs typeface="+mn-cs"/>
                        </a:rPr>
                        <a:t>Triumeq</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600" b="0" i="0" u="none" strike="noStrike" kern="1200" baseline="0" dirty="0" smtClean="0">
                          <a:solidFill>
                            <a:schemeClr val="tx1"/>
                          </a:solidFill>
                          <a:latin typeface="+mn-lt"/>
                          <a:ea typeface="+mn-ea"/>
                          <a:cs typeface="+mn-cs"/>
                        </a:rPr>
                        <a:t>Dolutegravir / abacavir / lamivudine</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600" b="0" i="0" u="none" strike="noStrike" kern="1200" baseline="0" dirty="0" smtClean="0">
                          <a:solidFill>
                            <a:schemeClr val="tx1"/>
                          </a:solidFill>
                          <a:latin typeface="+mn-lt"/>
                          <a:ea typeface="+mn-ea"/>
                          <a:cs typeface="+mn-cs"/>
                        </a:rPr>
                        <a:t>$3,366.24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600" b="0" i="0" u="none" strike="noStrike" kern="1200" baseline="0" dirty="0" smtClean="0">
                          <a:solidFill>
                            <a:schemeClr val="tx1"/>
                          </a:solidFill>
                          <a:latin typeface="+mn-lt"/>
                          <a:ea typeface="+mn-ea"/>
                          <a:cs typeface="+mn-cs"/>
                        </a:rPr>
                        <a:t>$40,955.92</a:t>
                      </a:r>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smtClean="0">
                          <a:solidFill>
                            <a:schemeClr val="tx1"/>
                          </a:solidFill>
                          <a:latin typeface="+mn-lt"/>
                          <a:ea typeface="+mn-ea"/>
                          <a:cs typeface="+mn-cs"/>
                        </a:rPr>
                        <a:t>Genvoya</a:t>
                      </a:r>
                      <a:endParaRPr lang="en-US" sz="1600" dirty="0">
                        <a:solidFill>
                          <a:schemeClr val="tx1"/>
                        </a:solidFill>
                      </a:endParaRPr>
                    </a:p>
                  </a:txBody>
                  <a:tcPr anchor="ctr"/>
                </a:tc>
                <a:tc>
                  <a:txBody>
                    <a:bodyPr/>
                    <a:lstStyle/>
                    <a:p>
                      <a:r>
                        <a:rPr lang="en-US" sz="1600" b="0" i="0" u="none" strike="noStrike" kern="1200" baseline="0" dirty="0" err="1" smtClean="0">
                          <a:solidFill>
                            <a:schemeClr val="tx1"/>
                          </a:solidFill>
                          <a:latin typeface="+mn-lt"/>
                          <a:ea typeface="+mn-ea"/>
                          <a:cs typeface="+mn-cs"/>
                        </a:rPr>
                        <a:t>Elvitegravir</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cobicistat</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emtricitabine</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tenofovir</a:t>
                      </a:r>
                      <a:r>
                        <a:rPr lang="en-US" sz="1600" b="0" i="0" u="none" strike="noStrike" kern="1200" baseline="0" dirty="0" smtClean="0">
                          <a:solidFill>
                            <a:schemeClr val="tx1"/>
                          </a:solidFill>
                          <a:latin typeface="+mn-lt"/>
                          <a:ea typeface="+mn-ea"/>
                          <a:cs typeface="+mn-cs"/>
                        </a:rPr>
                        <a:t> AF</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$3,534.78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$43,006.49</a:t>
                      </a:r>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kern="1200" baseline="0" dirty="0" smtClean="0">
                          <a:solidFill>
                            <a:schemeClr val="tx1"/>
                          </a:solidFill>
                          <a:latin typeface="+mn-lt"/>
                          <a:ea typeface="+mn-ea"/>
                          <a:cs typeface="+mn-cs"/>
                        </a:rPr>
                        <a:t>Biktarvy</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kern="1200" baseline="0" dirty="0" smtClean="0">
                          <a:solidFill>
                            <a:schemeClr val="tx1"/>
                          </a:solidFill>
                          <a:latin typeface="+mn-lt"/>
                          <a:ea typeface="+mn-ea"/>
                          <a:cs typeface="+mn-cs"/>
                        </a:rPr>
                        <a:t>Bictegravir / </a:t>
                      </a:r>
                      <a:r>
                        <a:rPr lang="en-US" sz="1600" b="1" i="0" u="none" strike="noStrike" kern="1200" baseline="0" dirty="0" err="1" smtClean="0">
                          <a:solidFill>
                            <a:schemeClr val="tx1"/>
                          </a:solidFill>
                          <a:latin typeface="+mn-lt"/>
                          <a:ea typeface="+mn-ea"/>
                          <a:cs typeface="+mn-cs"/>
                        </a:rPr>
                        <a:t>emtricitabine</a:t>
                      </a:r>
                      <a:r>
                        <a:rPr lang="en-US" sz="1600" b="1" i="0" u="none" strike="noStrike" kern="1200" baseline="0" dirty="0" smtClean="0">
                          <a:solidFill>
                            <a:schemeClr val="tx1"/>
                          </a:solidFill>
                          <a:latin typeface="+mn-lt"/>
                          <a:ea typeface="+mn-ea"/>
                          <a:cs typeface="+mn-cs"/>
                        </a:rPr>
                        <a:t> / </a:t>
                      </a:r>
                      <a:r>
                        <a:rPr lang="en-US" sz="1600" b="1" i="0" u="none" strike="noStrike" kern="1200" baseline="0" dirty="0" err="1" smtClean="0">
                          <a:solidFill>
                            <a:schemeClr val="tx1"/>
                          </a:solidFill>
                          <a:latin typeface="+mn-lt"/>
                          <a:ea typeface="+mn-ea"/>
                          <a:cs typeface="+mn-cs"/>
                        </a:rPr>
                        <a:t>tenofovir</a:t>
                      </a:r>
                      <a:r>
                        <a:rPr lang="en-US" sz="1600" b="1" i="0" u="none" strike="noStrike" kern="1200" baseline="0" dirty="0" smtClean="0">
                          <a:solidFill>
                            <a:schemeClr val="tx1"/>
                          </a:solidFill>
                          <a:latin typeface="+mn-lt"/>
                          <a:ea typeface="+mn-ea"/>
                          <a:cs typeface="+mn-cs"/>
                        </a:rPr>
                        <a:t> AF</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kern="1200" baseline="0" dirty="0" smtClean="0">
                          <a:solidFill>
                            <a:schemeClr val="tx1"/>
                          </a:solidFill>
                          <a:latin typeface="+mn-lt"/>
                          <a:ea typeface="+mn-ea"/>
                          <a:cs typeface="+mn-cs"/>
                        </a:rPr>
                        <a:t>$3,534.78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i="0" u="none" strike="noStrike" kern="1200" baseline="0" dirty="0" smtClean="0">
                          <a:solidFill>
                            <a:schemeClr val="tx1"/>
                          </a:solidFill>
                          <a:latin typeface="+mn-lt"/>
                          <a:ea typeface="+mn-ea"/>
                          <a:cs typeface="+mn-cs"/>
                        </a:rPr>
                        <a:t>$43,006.49</a:t>
                      </a:r>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smtClean="0">
                          <a:solidFill>
                            <a:schemeClr val="tx1"/>
                          </a:solidFill>
                          <a:latin typeface="+mn-lt"/>
                          <a:ea typeface="+mn-ea"/>
                          <a:cs typeface="+mn-cs"/>
                        </a:rPr>
                        <a:t>Stribild</a:t>
                      </a:r>
                      <a:endParaRPr lang="en-US" sz="1600" dirty="0" smtClean="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smtClean="0">
                          <a:solidFill>
                            <a:schemeClr val="tx1"/>
                          </a:solidFill>
                          <a:latin typeface="+mn-lt"/>
                          <a:ea typeface="+mn-ea"/>
                          <a:cs typeface="+mn-cs"/>
                        </a:rPr>
                        <a:t>Elvitegravir</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cobicistat</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emtricitabine</a:t>
                      </a:r>
                      <a:r>
                        <a:rPr lang="en-US" sz="1600" b="0" i="0" u="none" strike="noStrike" kern="1200" baseline="0" dirty="0" smtClean="0">
                          <a:solidFill>
                            <a:schemeClr val="tx1"/>
                          </a:solidFill>
                          <a:latin typeface="+mn-lt"/>
                          <a:ea typeface="+mn-ea"/>
                          <a:cs typeface="+mn-cs"/>
                        </a:rPr>
                        <a:t> / </a:t>
                      </a:r>
                      <a:r>
                        <a:rPr lang="en-US" sz="1600" b="0" i="0" u="none" strike="noStrike" kern="1200" baseline="0" dirty="0" err="1" smtClean="0">
                          <a:solidFill>
                            <a:schemeClr val="tx1"/>
                          </a:solidFill>
                          <a:latin typeface="+mn-lt"/>
                          <a:ea typeface="+mn-ea"/>
                          <a:cs typeface="+mn-cs"/>
                        </a:rPr>
                        <a:t>tenofovir</a:t>
                      </a:r>
                      <a:r>
                        <a:rPr lang="en-US" sz="1600" b="0" i="0" u="none" strike="noStrike" kern="1200" baseline="0" dirty="0" smtClean="0">
                          <a:solidFill>
                            <a:schemeClr val="tx1"/>
                          </a:solidFill>
                          <a:latin typeface="+mn-lt"/>
                          <a:ea typeface="+mn-ea"/>
                          <a:cs typeface="+mn-cs"/>
                        </a:rPr>
                        <a:t> DF</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$3,707.99 (30)</a:t>
                      </a:r>
                      <a:endParaRPr lang="en-US" sz="1600" dirty="0">
                        <a:solidFill>
                          <a:schemeClr val="tx1"/>
                        </a:solidFil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chemeClr val="tx1"/>
                          </a:solidFill>
                          <a:latin typeface="+mn-lt"/>
                          <a:ea typeface="+mn-ea"/>
                          <a:cs typeface="+mn-cs"/>
                        </a:rPr>
                        <a:t>$45,113.85</a:t>
                      </a:r>
                      <a:endParaRPr lang="en-US" sz="1600" dirty="0" smtClean="0">
                        <a:solidFill>
                          <a:schemeClr val="tx1"/>
                        </a:solidFill>
                      </a:endParaRPr>
                    </a:p>
                  </a:txBody>
                  <a:tcPr anchor="ctr"/>
                </a:tc>
              </a:tr>
            </a:tbl>
          </a:graphicData>
        </a:graphic>
      </p:graphicFrame>
      <p:sp>
        <p:nvSpPr>
          <p:cNvPr id="6" name="TextBox 5"/>
          <p:cNvSpPr txBox="1"/>
          <p:nvPr/>
        </p:nvSpPr>
        <p:spPr>
          <a:xfrm>
            <a:off x="875414" y="1066800"/>
            <a:ext cx="59436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Prices of </a:t>
            </a:r>
            <a:r>
              <a:rPr lang="en-US" b="1" dirty="0">
                <a:latin typeface="Arial" panose="020B0604020202020204" pitchFamily="34" charset="0"/>
                <a:cs typeface="Arial" panose="020B0604020202020204" pitchFamily="34" charset="0"/>
              </a:rPr>
              <a:t>all once daily regimens </a:t>
            </a:r>
            <a:r>
              <a:rPr lang="en-US" dirty="0">
                <a:latin typeface="Arial" panose="020B0604020202020204" pitchFamily="34" charset="0"/>
                <a:cs typeface="Arial" panose="020B0604020202020204" pitchFamily="34" charset="0"/>
              </a:rPr>
              <a:t>for </a:t>
            </a:r>
            <a:r>
              <a:rPr lang="en-US" dirty="0" smtClean="0">
                <a:latin typeface="Arial" panose="020B0604020202020204" pitchFamily="34" charset="0"/>
                <a:cs typeface="Arial" panose="020B0604020202020204" pitchFamily="34" charset="0"/>
              </a:rPr>
              <a:t>HIV regimens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2672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t>Ibalizumab-uiyk (Trogarzo</a:t>
            </a:r>
            <a:r>
              <a:rPr lang="en-US" sz="2800" b="1" baseline="30000" dirty="0"/>
              <a:t>®</a:t>
            </a:r>
            <a:r>
              <a:rPr lang="en-US" sz="2800" b="1" dirty="0"/>
              <a:t>) </a:t>
            </a:r>
            <a:endParaRPr lang="en-US" sz="2600" b="1" dirty="0">
              <a:latin typeface="+mn-lt"/>
            </a:endParaRPr>
          </a:p>
        </p:txBody>
      </p:sp>
      <p:sp>
        <p:nvSpPr>
          <p:cNvPr id="6" name="Content Placeholder 5"/>
          <p:cNvSpPr>
            <a:spLocks noGrp="1"/>
          </p:cNvSpPr>
          <p:nvPr>
            <p:ph idx="13"/>
          </p:nvPr>
        </p:nvSpPr>
        <p:spPr>
          <a:xfrm>
            <a:off x="1143000" y="1767840"/>
            <a:ext cx="7620000" cy="4328159"/>
          </a:xfrm>
        </p:spPr>
        <p:txBody>
          <a:bodyPr>
            <a:normAutofit/>
          </a:bodyPr>
          <a:lstStyle/>
          <a:p>
            <a:r>
              <a:rPr lang="en-US" b="1" dirty="0"/>
              <a:t>Indication: </a:t>
            </a:r>
            <a:r>
              <a:rPr lang="en-US" dirty="0"/>
              <a:t>Treatment of HIV-1 in combination w/ other </a:t>
            </a:r>
            <a:r>
              <a:rPr lang="en-US" dirty="0" err="1"/>
              <a:t>antiretrovirals</a:t>
            </a:r>
            <a:r>
              <a:rPr lang="en-US" dirty="0"/>
              <a:t> in </a:t>
            </a:r>
            <a:r>
              <a:rPr lang="en-US" dirty="0">
                <a:solidFill>
                  <a:schemeClr val="accent2"/>
                </a:solidFill>
              </a:rPr>
              <a:t>heavily treatment-experienced </a:t>
            </a:r>
            <a:r>
              <a:rPr lang="en-US" dirty="0"/>
              <a:t>adults with multidrug resistant HIV-1 infection failing their current regimen</a:t>
            </a:r>
          </a:p>
          <a:p>
            <a:pPr marL="0" indent="0">
              <a:buNone/>
            </a:pPr>
            <a:endParaRPr lang="en-US" dirty="0"/>
          </a:p>
          <a:p>
            <a:r>
              <a:rPr lang="en-US" b="1" dirty="0"/>
              <a:t>Approval Date: </a:t>
            </a:r>
            <a:r>
              <a:rPr lang="en-US" dirty="0" smtClean="0"/>
              <a:t>March 3, </a:t>
            </a:r>
            <a:r>
              <a:rPr lang="en-US" dirty="0"/>
              <a:t>2018</a:t>
            </a:r>
          </a:p>
          <a:p>
            <a:endParaRPr lang="en-US" sz="2200" dirty="0" smtClean="0"/>
          </a:p>
          <a:p>
            <a:endParaRPr lang="en-US" sz="2200" dirty="0"/>
          </a:p>
          <a:p>
            <a:endParaRPr lang="en-US" sz="2200" dirty="0"/>
          </a:p>
          <a:p>
            <a:r>
              <a:rPr lang="en-US" b="1" dirty="0"/>
              <a:t>MOA</a:t>
            </a:r>
            <a:r>
              <a:rPr lang="en-US" b="1" dirty="0" smtClean="0"/>
              <a:t>:</a:t>
            </a:r>
          </a:p>
          <a:p>
            <a:pPr lvl="1"/>
            <a:r>
              <a:rPr lang="en-US" dirty="0" smtClean="0"/>
              <a:t>Recombinant monoclonal antibody, </a:t>
            </a:r>
            <a:r>
              <a:rPr lang="en-US" dirty="0"/>
              <a:t>post-attachment </a:t>
            </a:r>
            <a:r>
              <a:rPr lang="en-US" dirty="0" smtClean="0"/>
              <a:t>inhibitor</a:t>
            </a:r>
          </a:p>
          <a:p>
            <a:pPr lvl="2"/>
            <a:r>
              <a:rPr lang="en-US" dirty="0" smtClean="0"/>
              <a:t>Blocks </a:t>
            </a:r>
            <a:r>
              <a:rPr lang="en-US" dirty="0"/>
              <a:t>HIV-1 from infecting CD4+ T cells by binding to </a:t>
            </a:r>
            <a:r>
              <a:rPr lang="en-US" dirty="0" smtClean="0"/>
              <a:t>CD4</a:t>
            </a:r>
            <a:r>
              <a:rPr lang="en-US" dirty="0"/>
              <a:t>+ cell receptors </a:t>
            </a:r>
            <a:r>
              <a:rPr lang="en-US" dirty="0" smtClean="0"/>
              <a:t>and interfering with post-attachment</a:t>
            </a:r>
            <a:endParaRPr lang="en-US" dirty="0"/>
          </a:p>
        </p:txBody>
      </p:sp>
      <p:sp>
        <p:nvSpPr>
          <p:cNvPr id="7" name="TextBox 6"/>
          <p:cNvSpPr txBox="1"/>
          <p:nvPr/>
        </p:nvSpPr>
        <p:spPr>
          <a:xfrm>
            <a:off x="2679700" y="6581001"/>
            <a:ext cx="6477000" cy="553998"/>
          </a:xfrm>
          <a:prstGeom prst="rect">
            <a:avLst/>
          </a:prstGeom>
          <a:noFill/>
        </p:spPr>
        <p:txBody>
          <a:bodyPr wrap="square" rtlCol="0">
            <a:spAutoFit/>
          </a:bodyPr>
          <a:lstStyle/>
          <a:p>
            <a:pPr algn="r"/>
            <a:r>
              <a:rPr lang="en-US" sz="1000" dirty="0"/>
              <a:t>Trogarzo (</a:t>
            </a:r>
            <a:r>
              <a:rPr lang="en-US" sz="1000" dirty="0" err="1"/>
              <a:t>ibalizumab-uiyk</a:t>
            </a:r>
            <a:r>
              <a:rPr lang="en-US" sz="1000" dirty="0"/>
              <a:t>) [prescribing information]. Irvine, CA: </a:t>
            </a:r>
            <a:r>
              <a:rPr lang="en-US" sz="1000" dirty="0" err="1"/>
              <a:t>TaiMed</a:t>
            </a:r>
            <a:r>
              <a:rPr lang="en-US" sz="1000" dirty="0"/>
              <a:t> Biologics USA Corp; May 2018.</a:t>
            </a:r>
          </a:p>
          <a:p>
            <a:pPr algn="r"/>
            <a:r>
              <a:rPr lang="en-US" sz="1000" dirty="0"/>
              <a:t/>
            </a:r>
            <a:br>
              <a:rPr lang="en-US" sz="1000" dirty="0"/>
            </a:br>
            <a:endParaRPr lang="en-US" sz="1000" dirty="0"/>
          </a:p>
        </p:txBody>
      </p:sp>
      <p:pic>
        <p:nvPicPr>
          <p:cNvPr id="1026" name="Picture 2" descr="Image result for Trogarz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9057" y="2743200"/>
            <a:ext cx="325394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8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fade">
                                      <p:cBhvr>
                                        <p:cTn id="7" dur="1000"/>
                                        <p:tgtEl>
                                          <p:spTgt spid="6">
                                            <p:txEl>
                                              <p:pRg st="6" end="6"/>
                                            </p:txEl>
                                          </p:spTgt>
                                        </p:tgtEl>
                                      </p:cBhvr>
                                    </p:animEffect>
                                    <p:anim calcmode="lin" valueType="num">
                                      <p:cBhvr>
                                        <p:cTn id="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fade">
                                      <p:cBhvr>
                                        <p:cTn id="12" dur="1000"/>
                                        <p:tgtEl>
                                          <p:spTgt spid="6">
                                            <p:txEl>
                                              <p:pRg st="7" end="7"/>
                                            </p:txEl>
                                          </p:spTgt>
                                        </p:tgtEl>
                                      </p:cBhvr>
                                    </p:animEffect>
                                    <p:anim calcmode="lin" valueType="num">
                                      <p:cBhvr>
                                        <p:cTn id="13"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fade">
                                      <p:cBhvr>
                                        <p:cTn id="17" dur="1000"/>
                                        <p:tgtEl>
                                          <p:spTgt spid="6">
                                            <p:txEl>
                                              <p:pRg st="8" end="8"/>
                                            </p:txEl>
                                          </p:spTgt>
                                        </p:tgtEl>
                                      </p:cBhvr>
                                    </p:animEffect>
                                    <p:anim calcmode="lin" valueType="num">
                                      <p:cBhvr>
                                        <p:cTn id="18"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t>Ibalizumab-uiyk (Trogarzo</a:t>
            </a:r>
            <a:r>
              <a:rPr lang="en-US" sz="2800" b="1" baseline="30000" dirty="0"/>
              <a:t>®</a:t>
            </a:r>
            <a:r>
              <a:rPr lang="en-US" sz="2800" b="1" dirty="0"/>
              <a:t>) </a:t>
            </a:r>
            <a:endParaRPr lang="en-US" sz="2600" b="1" dirty="0">
              <a:latin typeface="+mn-lt"/>
            </a:endParaRPr>
          </a:p>
        </p:txBody>
      </p:sp>
      <p:sp>
        <p:nvSpPr>
          <p:cNvPr id="6" name="Content Placeholder 5"/>
          <p:cNvSpPr>
            <a:spLocks noGrp="1"/>
          </p:cNvSpPr>
          <p:nvPr>
            <p:ph idx="13"/>
          </p:nvPr>
        </p:nvSpPr>
        <p:spPr>
          <a:xfrm>
            <a:off x="1143000" y="1767840"/>
            <a:ext cx="7620000" cy="4328159"/>
          </a:xfrm>
        </p:spPr>
        <p:txBody>
          <a:bodyPr>
            <a:normAutofit/>
          </a:bodyPr>
          <a:lstStyle/>
          <a:p>
            <a:r>
              <a:rPr lang="en-US" b="1" dirty="0" smtClean="0"/>
              <a:t>Dosage: </a:t>
            </a:r>
            <a:r>
              <a:rPr lang="en-US" dirty="0" smtClean="0"/>
              <a:t>2000 mg IV as a single dose, then 800 mg IV dose every 14 days </a:t>
            </a:r>
          </a:p>
          <a:p>
            <a:pPr lvl="1"/>
            <a:r>
              <a:rPr lang="en-US" dirty="0" smtClean="0"/>
              <a:t>Maintenance </a:t>
            </a:r>
            <a:r>
              <a:rPr lang="en-US" dirty="0"/>
              <a:t>dose missed by ≥3 </a:t>
            </a:r>
            <a:r>
              <a:rPr lang="en-US" dirty="0" smtClean="0"/>
              <a:t>days must restart with 2000 mg loading dose</a:t>
            </a:r>
          </a:p>
          <a:p>
            <a:pPr lvl="1"/>
            <a:r>
              <a:rPr lang="en-US" dirty="0"/>
              <a:t>Given with an </a:t>
            </a:r>
            <a:r>
              <a:rPr lang="en-US" dirty="0">
                <a:solidFill>
                  <a:schemeClr val="accent2"/>
                </a:solidFill>
              </a:rPr>
              <a:t>optimized background </a:t>
            </a:r>
            <a:r>
              <a:rPr lang="en-US" dirty="0" smtClean="0">
                <a:solidFill>
                  <a:schemeClr val="accent2"/>
                </a:solidFill>
              </a:rPr>
              <a:t>regimen</a:t>
            </a:r>
          </a:p>
          <a:p>
            <a:pPr marL="173037" lvl="1" indent="0">
              <a:buNone/>
            </a:pPr>
            <a:endParaRPr lang="en-US" dirty="0"/>
          </a:p>
          <a:p>
            <a:r>
              <a:rPr lang="en-US" b="1" dirty="0" smtClean="0"/>
              <a:t>Precautions:</a:t>
            </a:r>
          </a:p>
          <a:p>
            <a:pPr lvl="1"/>
            <a:r>
              <a:rPr lang="en-US" dirty="0" smtClean="0"/>
              <a:t>Immune reconstitution inflammatory syndrome (IRIS)</a:t>
            </a:r>
          </a:p>
          <a:p>
            <a:pPr lvl="2"/>
            <a:r>
              <a:rPr lang="en-US" dirty="0" smtClean="0"/>
              <a:t>Combination with other </a:t>
            </a:r>
            <a:r>
              <a:rPr lang="en-US" dirty="0" err="1" smtClean="0"/>
              <a:t>antiretrovirals</a:t>
            </a:r>
            <a:r>
              <a:rPr lang="en-US" dirty="0" smtClean="0"/>
              <a:t> </a:t>
            </a:r>
          </a:p>
          <a:p>
            <a:pPr lvl="1"/>
            <a:endParaRPr lang="en-US" dirty="0"/>
          </a:p>
          <a:p>
            <a:r>
              <a:rPr lang="en-US" b="1" dirty="0" smtClean="0"/>
              <a:t>Adverse Reactions: </a:t>
            </a:r>
            <a:r>
              <a:rPr lang="en-US" dirty="0" smtClean="0"/>
              <a:t>Diarrhea, dizziness, nausea, and rash</a:t>
            </a:r>
            <a:endParaRPr lang="en-US" dirty="0"/>
          </a:p>
        </p:txBody>
      </p:sp>
      <p:sp>
        <p:nvSpPr>
          <p:cNvPr id="7" name="TextBox 6"/>
          <p:cNvSpPr txBox="1"/>
          <p:nvPr/>
        </p:nvSpPr>
        <p:spPr>
          <a:xfrm>
            <a:off x="2679700" y="6581001"/>
            <a:ext cx="6477000" cy="553998"/>
          </a:xfrm>
          <a:prstGeom prst="rect">
            <a:avLst/>
          </a:prstGeom>
          <a:noFill/>
        </p:spPr>
        <p:txBody>
          <a:bodyPr wrap="square" rtlCol="0">
            <a:spAutoFit/>
          </a:bodyPr>
          <a:lstStyle/>
          <a:p>
            <a:pPr algn="r"/>
            <a:r>
              <a:rPr lang="en-US" sz="1000" dirty="0"/>
              <a:t>Trogarzo (</a:t>
            </a:r>
            <a:r>
              <a:rPr lang="en-US" sz="1000" dirty="0" err="1"/>
              <a:t>ibalizumab-uiyk</a:t>
            </a:r>
            <a:r>
              <a:rPr lang="en-US" sz="1000" dirty="0"/>
              <a:t>) [prescribing information]. Irvine, CA: </a:t>
            </a:r>
            <a:r>
              <a:rPr lang="en-US" sz="1000" dirty="0" err="1"/>
              <a:t>TaiMed</a:t>
            </a:r>
            <a:r>
              <a:rPr lang="en-US" sz="1000" dirty="0"/>
              <a:t> Biologics USA Corp; May 2018.</a:t>
            </a:r>
          </a:p>
          <a:p>
            <a:pPr algn="r"/>
            <a:r>
              <a:rPr lang="en-US" sz="1000" dirty="0"/>
              <a:t/>
            </a:r>
            <a:br>
              <a:rPr lang="en-US" sz="1000" dirty="0"/>
            </a:br>
            <a:endParaRPr lang="en-US" sz="1000" dirty="0"/>
          </a:p>
        </p:txBody>
      </p:sp>
    </p:spTree>
    <p:extLst>
      <p:ext uri="{BB962C8B-B14F-4D97-AF65-F5344CB8AC3E}">
        <p14:creationId xmlns:p14="http://schemas.microsoft.com/office/powerpoint/2010/main" val="20014874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t>Ibalizumab-uiyk (Trogarzo</a:t>
            </a:r>
            <a:r>
              <a:rPr lang="en-US" sz="2800" b="1" baseline="30000" dirty="0"/>
              <a:t>®</a:t>
            </a:r>
            <a:r>
              <a:rPr lang="en-US" sz="2800" b="1" dirty="0"/>
              <a:t>) </a:t>
            </a:r>
            <a:endParaRPr lang="en-US" sz="2600" b="1" dirty="0">
              <a:latin typeface="+mn-lt"/>
            </a:endParaRPr>
          </a:p>
        </p:txBody>
      </p:sp>
      <p:sp>
        <p:nvSpPr>
          <p:cNvPr id="6" name="Content Placeholder 5"/>
          <p:cNvSpPr>
            <a:spLocks noGrp="1"/>
          </p:cNvSpPr>
          <p:nvPr>
            <p:ph idx="13"/>
          </p:nvPr>
        </p:nvSpPr>
        <p:spPr>
          <a:xfrm>
            <a:off x="1143000" y="1767840"/>
            <a:ext cx="7620000" cy="4328159"/>
          </a:xfrm>
        </p:spPr>
        <p:txBody>
          <a:bodyPr>
            <a:normAutofit/>
          </a:bodyPr>
          <a:lstStyle/>
          <a:p>
            <a:r>
              <a:rPr lang="en-US" b="1" dirty="0" smtClean="0"/>
              <a:t>Clinical Evidence</a:t>
            </a:r>
          </a:p>
          <a:p>
            <a:endParaRPr lang="en-US" b="1" dirty="0"/>
          </a:p>
          <a:p>
            <a:r>
              <a:rPr lang="en-US" b="1" dirty="0" smtClean="0"/>
              <a:t>TMB-301: </a:t>
            </a:r>
            <a:r>
              <a:rPr lang="en-US" u="sng" dirty="0" smtClean="0"/>
              <a:t>Single-arm</a:t>
            </a:r>
            <a:r>
              <a:rPr lang="en-US" dirty="0" smtClean="0"/>
              <a:t>, multicenter trial with 40 </a:t>
            </a:r>
            <a:r>
              <a:rPr lang="en-US" b="1" dirty="0" smtClean="0"/>
              <a:t>heavily treatment-experienced</a:t>
            </a:r>
            <a:r>
              <a:rPr lang="en-US" dirty="0" smtClean="0"/>
              <a:t> HIV-infected patients with multidrug resistant HIV</a:t>
            </a:r>
          </a:p>
          <a:p>
            <a:pPr lvl="1"/>
            <a:r>
              <a:rPr lang="en-US" dirty="0" smtClean="0"/>
              <a:t>Requirements: Viral load &gt;1000 copies/mL, resistance to at least 1 antiretroviral drug from each of the class (NRTI, NNRTI, PI) for at least 6 months of prior treatment </a:t>
            </a:r>
          </a:p>
          <a:p>
            <a:pPr marL="173037" lvl="1" indent="0">
              <a:buNone/>
            </a:pPr>
            <a:endParaRPr lang="en-US" dirty="0" smtClean="0"/>
          </a:p>
          <a:p>
            <a:pPr lvl="1"/>
            <a:r>
              <a:rPr lang="en-US" b="1" dirty="0" smtClean="0"/>
              <a:t>Day 0-6 (control period): </a:t>
            </a:r>
            <a:r>
              <a:rPr lang="en-US" dirty="0" smtClean="0"/>
              <a:t>Monitor patients</a:t>
            </a:r>
          </a:p>
          <a:p>
            <a:pPr lvl="1"/>
            <a:r>
              <a:rPr lang="en-US" b="1" dirty="0" smtClean="0"/>
              <a:t>Day 7-13 (Functional monotherapy): </a:t>
            </a:r>
            <a:r>
              <a:rPr lang="en-US" dirty="0" smtClean="0"/>
              <a:t>Received loading dose and continued on failing therapy (if applicable)</a:t>
            </a:r>
          </a:p>
          <a:p>
            <a:pPr lvl="1"/>
            <a:r>
              <a:rPr lang="en-US" b="1" dirty="0" smtClean="0"/>
              <a:t>Day 14 to Week 25: </a:t>
            </a:r>
            <a:r>
              <a:rPr lang="en-US" dirty="0" smtClean="0"/>
              <a:t>Received maintenance dose and optimized background therapy to include at least 1 susceptible drug </a:t>
            </a:r>
          </a:p>
        </p:txBody>
      </p:sp>
      <p:sp>
        <p:nvSpPr>
          <p:cNvPr id="7" name="TextBox 6"/>
          <p:cNvSpPr txBox="1"/>
          <p:nvPr/>
        </p:nvSpPr>
        <p:spPr>
          <a:xfrm>
            <a:off x="2679700" y="6581001"/>
            <a:ext cx="6477000" cy="553998"/>
          </a:xfrm>
          <a:prstGeom prst="rect">
            <a:avLst/>
          </a:prstGeom>
          <a:noFill/>
        </p:spPr>
        <p:txBody>
          <a:bodyPr wrap="square" rtlCol="0">
            <a:spAutoFit/>
          </a:bodyPr>
          <a:lstStyle/>
          <a:p>
            <a:pPr algn="r"/>
            <a:r>
              <a:rPr lang="en-US" sz="1000" dirty="0"/>
              <a:t>Trogarzo (</a:t>
            </a:r>
            <a:r>
              <a:rPr lang="en-US" sz="1000" dirty="0" err="1"/>
              <a:t>ibalizumab-uiyk</a:t>
            </a:r>
            <a:r>
              <a:rPr lang="en-US" sz="1000" dirty="0"/>
              <a:t>) [prescribing information]. Irvine, CA: </a:t>
            </a:r>
            <a:r>
              <a:rPr lang="en-US" sz="1000" dirty="0" err="1"/>
              <a:t>TaiMed</a:t>
            </a:r>
            <a:r>
              <a:rPr lang="en-US" sz="1000" dirty="0"/>
              <a:t> Biologics USA Corp; May 2018.</a:t>
            </a:r>
          </a:p>
          <a:p>
            <a:pPr algn="r"/>
            <a:r>
              <a:rPr lang="en-US" sz="1000" dirty="0"/>
              <a:t/>
            </a:r>
            <a:br>
              <a:rPr lang="en-US" sz="1000" dirty="0"/>
            </a:br>
            <a:endParaRPr lang="en-US" sz="1000" dirty="0"/>
          </a:p>
        </p:txBody>
      </p:sp>
    </p:spTree>
    <p:extLst>
      <p:ext uri="{BB962C8B-B14F-4D97-AF65-F5344CB8AC3E}">
        <p14:creationId xmlns:p14="http://schemas.microsoft.com/office/powerpoint/2010/main" val="1451133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t>Ibalizumab-uiyk (Trogarzo</a:t>
            </a:r>
            <a:r>
              <a:rPr lang="en-US" sz="2800" b="1" baseline="30000" dirty="0"/>
              <a:t>®</a:t>
            </a:r>
            <a:r>
              <a:rPr lang="en-US" sz="2800" b="1" dirty="0"/>
              <a:t>) </a:t>
            </a:r>
            <a:endParaRPr lang="en-US" sz="2600" b="1" dirty="0">
              <a:latin typeface="+mn-lt"/>
            </a:endParaRPr>
          </a:p>
        </p:txBody>
      </p:sp>
      <p:sp>
        <p:nvSpPr>
          <p:cNvPr id="6" name="Content Placeholder 5"/>
          <p:cNvSpPr>
            <a:spLocks noGrp="1"/>
          </p:cNvSpPr>
          <p:nvPr>
            <p:ph idx="13"/>
          </p:nvPr>
        </p:nvSpPr>
        <p:spPr>
          <a:xfrm>
            <a:off x="1143000" y="1767840"/>
            <a:ext cx="7620000" cy="4328159"/>
          </a:xfrm>
        </p:spPr>
        <p:txBody>
          <a:bodyPr>
            <a:normAutofit/>
          </a:bodyPr>
          <a:lstStyle/>
          <a:p>
            <a:pPr marL="0" indent="0">
              <a:buNone/>
            </a:pPr>
            <a:r>
              <a:rPr lang="en-US" sz="1200" dirty="0"/>
              <a:t>Baseline median viral load and CD4+ T cell counts were 35,350 copies/ mL and 73 cells/mm</a:t>
            </a:r>
            <a:r>
              <a:rPr lang="en-US" sz="1200" baseline="30000" dirty="0"/>
              <a:t>3</a:t>
            </a:r>
            <a:r>
              <a:rPr lang="en-US" sz="1200" dirty="0"/>
              <a:t>, respectively.</a:t>
            </a:r>
          </a:p>
          <a:p>
            <a:pPr marL="0" indent="0">
              <a:buNone/>
            </a:pPr>
            <a:endParaRPr lang="en-US" sz="1200" dirty="0" smtClean="0"/>
          </a:p>
        </p:txBody>
      </p:sp>
      <p:sp>
        <p:nvSpPr>
          <p:cNvPr id="7" name="TextBox 6"/>
          <p:cNvSpPr txBox="1"/>
          <p:nvPr/>
        </p:nvSpPr>
        <p:spPr>
          <a:xfrm>
            <a:off x="2679700" y="6581001"/>
            <a:ext cx="6477000" cy="553998"/>
          </a:xfrm>
          <a:prstGeom prst="rect">
            <a:avLst/>
          </a:prstGeom>
          <a:noFill/>
        </p:spPr>
        <p:txBody>
          <a:bodyPr wrap="square" rtlCol="0">
            <a:spAutoFit/>
          </a:bodyPr>
          <a:lstStyle/>
          <a:p>
            <a:pPr algn="r"/>
            <a:r>
              <a:rPr lang="en-US" sz="1000" dirty="0"/>
              <a:t>Trogarzo (</a:t>
            </a:r>
            <a:r>
              <a:rPr lang="en-US" sz="1000" dirty="0" err="1"/>
              <a:t>ibalizumab-uiyk</a:t>
            </a:r>
            <a:r>
              <a:rPr lang="en-US" sz="1000" dirty="0"/>
              <a:t>) [prescribing information]. Irvine, CA: </a:t>
            </a:r>
            <a:r>
              <a:rPr lang="en-US" sz="1000" dirty="0" err="1"/>
              <a:t>TaiMed</a:t>
            </a:r>
            <a:r>
              <a:rPr lang="en-US" sz="1000" dirty="0"/>
              <a:t> Biologics USA Corp; May 2018.</a:t>
            </a:r>
          </a:p>
          <a:p>
            <a:pPr algn="r"/>
            <a:r>
              <a:rPr lang="en-US" sz="1000" dirty="0"/>
              <a:t/>
            </a:r>
            <a:br>
              <a:rPr lang="en-US" sz="1000" dirty="0"/>
            </a:br>
            <a:endParaRPr lang="en-US" sz="1000" dirty="0"/>
          </a:p>
        </p:txBody>
      </p:sp>
      <p:pic>
        <p:nvPicPr>
          <p:cNvPr id="2" name="Picture 1"/>
          <p:cNvPicPr>
            <a:picLocks noChangeAspect="1"/>
          </p:cNvPicPr>
          <p:nvPr/>
        </p:nvPicPr>
        <p:blipFill>
          <a:blip r:embed="rId3"/>
          <a:stretch>
            <a:fillRect/>
          </a:stretch>
        </p:blipFill>
        <p:spPr>
          <a:xfrm>
            <a:off x="1064390" y="2183730"/>
            <a:ext cx="7698610" cy="3752523"/>
          </a:xfrm>
          <a:prstGeom prst="rect">
            <a:avLst/>
          </a:prstGeom>
        </p:spPr>
      </p:pic>
      <p:pic>
        <p:nvPicPr>
          <p:cNvPr id="3" name="Picture 2"/>
          <p:cNvPicPr>
            <a:picLocks noChangeAspect="1"/>
          </p:cNvPicPr>
          <p:nvPr/>
        </p:nvPicPr>
        <p:blipFill rotWithShape="1">
          <a:blip r:embed="rId4"/>
          <a:srcRect l="26667" t="48511" r="32500" b="27674"/>
          <a:stretch/>
        </p:blipFill>
        <p:spPr>
          <a:xfrm>
            <a:off x="1064389" y="3352800"/>
            <a:ext cx="7700955" cy="2514600"/>
          </a:xfrm>
          <a:prstGeom prst="rect">
            <a:avLst/>
          </a:prstGeom>
        </p:spPr>
      </p:pic>
      <p:pic>
        <p:nvPicPr>
          <p:cNvPr id="8" name="Picture 7"/>
          <p:cNvPicPr>
            <a:picLocks noChangeAspect="1"/>
          </p:cNvPicPr>
          <p:nvPr/>
        </p:nvPicPr>
        <p:blipFill>
          <a:blip r:embed="rId3"/>
          <a:stretch>
            <a:fillRect/>
          </a:stretch>
        </p:blipFill>
        <p:spPr>
          <a:xfrm>
            <a:off x="1064390" y="2151073"/>
            <a:ext cx="7698610" cy="3752523"/>
          </a:xfrm>
          <a:prstGeom prst="rect">
            <a:avLst/>
          </a:prstGeom>
        </p:spPr>
      </p:pic>
      <p:sp>
        <p:nvSpPr>
          <p:cNvPr id="9" name="Left Arrow 8"/>
          <p:cNvSpPr/>
          <p:nvPr/>
        </p:nvSpPr>
        <p:spPr>
          <a:xfrm>
            <a:off x="3505200" y="4070877"/>
            <a:ext cx="914400" cy="381000"/>
          </a:xfrm>
          <a:prstGeom prst="leftArrow">
            <a:avLst/>
          </a:prstGeom>
          <a:solidFill>
            <a:srgbClr val="790A24"/>
          </a:solidFill>
          <a:ln>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3657600" y="4686684"/>
            <a:ext cx="609600" cy="225010"/>
          </a:xfrm>
          <a:prstGeom prst="leftArrow">
            <a:avLst/>
          </a:prstGeom>
          <a:solidFill>
            <a:srgbClr val="790A24"/>
          </a:solidFill>
          <a:ln>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63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Cystic Fibrosis </a:t>
            </a:r>
            <a:endParaRPr lang="en-US" b="1" dirty="0"/>
          </a:p>
        </p:txBody>
      </p:sp>
    </p:spTree>
    <p:extLst>
      <p:ext uri="{BB962C8B-B14F-4D97-AF65-F5344CB8AC3E}">
        <p14:creationId xmlns:p14="http://schemas.microsoft.com/office/powerpoint/2010/main" val="3815694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Tezacaftor and </a:t>
            </a:r>
            <a:r>
              <a:rPr lang="en-US" sz="2800" b="1" dirty="0" err="1" smtClean="0">
                <a:latin typeface="Arial" panose="020B0604020202020204" pitchFamily="34" charset="0"/>
                <a:cs typeface="Arial" panose="020B0604020202020204" pitchFamily="34" charset="0"/>
              </a:rPr>
              <a:t>ivacaftor</a:t>
            </a:r>
            <a:r>
              <a:rPr lang="en-US" sz="2800" b="1" dirty="0" smtClean="0">
                <a:latin typeface="Arial" panose="020B0604020202020204" pitchFamily="34" charset="0"/>
                <a:cs typeface="Arial" panose="020B0604020202020204" pitchFamily="34" charset="0"/>
              </a:rPr>
              <a:t> (Symdeko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smtClean="0"/>
              <a:t>Treatment </a:t>
            </a:r>
            <a:r>
              <a:rPr lang="en-US" dirty="0"/>
              <a:t>of CF patients ≥</a:t>
            </a:r>
            <a:r>
              <a:rPr lang="en-US" dirty="0" smtClean="0"/>
              <a:t>12 years </a:t>
            </a:r>
            <a:r>
              <a:rPr lang="en-US" dirty="0"/>
              <a:t>and homozygous for the F508del </a:t>
            </a:r>
            <a:r>
              <a:rPr lang="en-US" dirty="0" smtClean="0"/>
              <a:t>mutation </a:t>
            </a:r>
            <a:r>
              <a:rPr lang="en-US" dirty="0"/>
              <a:t>or </a:t>
            </a:r>
            <a:r>
              <a:rPr lang="en-US" dirty="0" smtClean="0"/>
              <a:t>with &gt;1 </a:t>
            </a:r>
            <a:r>
              <a:rPr lang="en-US" dirty="0"/>
              <a:t>CFTR gene </a:t>
            </a:r>
            <a:r>
              <a:rPr lang="en-US" dirty="0" smtClean="0"/>
              <a:t>mutation </a:t>
            </a:r>
          </a:p>
          <a:p>
            <a:endParaRPr lang="en-US" dirty="0"/>
          </a:p>
          <a:p>
            <a:r>
              <a:rPr lang="en-US" b="1" dirty="0"/>
              <a:t>Approval Date: </a:t>
            </a:r>
            <a:r>
              <a:rPr lang="en-US" dirty="0"/>
              <a:t>February </a:t>
            </a:r>
            <a:r>
              <a:rPr lang="en-US" dirty="0" smtClean="0"/>
              <a:t>12, </a:t>
            </a:r>
            <a:r>
              <a:rPr lang="en-US" dirty="0"/>
              <a:t>2018</a:t>
            </a:r>
          </a:p>
          <a:p>
            <a:endParaRPr lang="en-US" sz="2200" dirty="0"/>
          </a:p>
          <a:p>
            <a:r>
              <a:rPr lang="en-US" b="1" dirty="0"/>
              <a:t>MOA</a:t>
            </a:r>
            <a:r>
              <a:rPr lang="en-US" b="1" dirty="0" smtClean="0"/>
              <a:t>:</a:t>
            </a:r>
          </a:p>
        </p:txBody>
      </p:sp>
      <p:sp>
        <p:nvSpPr>
          <p:cNvPr id="7" name="TextBox 6"/>
          <p:cNvSpPr txBox="1"/>
          <p:nvPr/>
        </p:nvSpPr>
        <p:spPr>
          <a:xfrm>
            <a:off x="2286000" y="6581001"/>
            <a:ext cx="6870700" cy="246221"/>
          </a:xfrm>
          <a:prstGeom prst="rect">
            <a:avLst/>
          </a:prstGeom>
          <a:noFill/>
        </p:spPr>
        <p:txBody>
          <a:bodyPr wrap="square" rtlCol="0">
            <a:spAutoFit/>
          </a:bodyPr>
          <a:lstStyle/>
          <a:p>
            <a:r>
              <a:rPr lang="en-US" sz="1000" dirty="0" err="1"/>
              <a:t>Symdeko</a:t>
            </a:r>
            <a:r>
              <a:rPr lang="en-US" sz="1000" dirty="0"/>
              <a:t> (</a:t>
            </a:r>
            <a:r>
              <a:rPr lang="en-US" sz="1000" dirty="0" err="1"/>
              <a:t>tezacaftor</a:t>
            </a:r>
            <a:r>
              <a:rPr lang="en-US" sz="1000" dirty="0"/>
              <a:t> and </a:t>
            </a:r>
            <a:r>
              <a:rPr lang="en-US" sz="1000" dirty="0" err="1"/>
              <a:t>ivacaftor</a:t>
            </a:r>
            <a:r>
              <a:rPr lang="en-US" sz="1000" dirty="0"/>
              <a:t>) [prescribing information]. Boston, MA: Vertex Pharmaceuticals Incorporated; February 2018</a:t>
            </a:r>
            <a:r>
              <a:rPr lang="en-US" sz="1000" dirty="0" smtClean="0"/>
              <a:t>.</a:t>
            </a:r>
            <a:endParaRPr lang="en-US" sz="1000" dirty="0"/>
          </a:p>
        </p:txBody>
      </p:sp>
      <p:pic>
        <p:nvPicPr>
          <p:cNvPr id="9" name="Picture 8"/>
          <p:cNvPicPr>
            <a:picLocks noChangeAspect="1"/>
          </p:cNvPicPr>
          <p:nvPr/>
        </p:nvPicPr>
        <p:blipFill rotWithShape="1">
          <a:blip r:embed="rId3"/>
          <a:srcRect l="2189" t="34558" r="45831" b="23749"/>
          <a:stretch/>
        </p:blipFill>
        <p:spPr>
          <a:xfrm>
            <a:off x="2057189" y="3505200"/>
            <a:ext cx="5574184" cy="2412923"/>
          </a:xfrm>
          <a:prstGeom prst="rect">
            <a:avLst/>
          </a:prstGeom>
        </p:spPr>
      </p:pic>
      <p:sp>
        <p:nvSpPr>
          <p:cNvPr id="8" name="TextBox 7"/>
          <p:cNvSpPr txBox="1"/>
          <p:nvPr/>
        </p:nvSpPr>
        <p:spPr>
          <a:xfrm>
            <a:off x="925562" y="5796824"/>
            <a:ext cx="6477000" cy="400110"/>
          </a:xfrm>
          <a:prstGeom prst="rect">
            <a:avLst/>
          </a:prstGeom>
          <a:noFill/>
        </p:spPr>
        <p:txBody>
          <a:bodyPr wrap="square" rtlCol="0">
            <a:spAutoFit/>
          </a:bodyPr>
          <a:lstStyle/>
          <a:p>
            <a:pPr algn="r"/>
            <a:r>
              <a:rPr lang="en-US" sz="1000" dirty="0"/>
              <a:t>https://www.symdekohcp.com/assets/files/clinical-results.pdf</a:t>
            </a:r>
            <a:br>
              <a:rPr lang="en-US" sz="1000" dirty="0"/>
            </a:br>
            <a:endParaRPr lang="en-US" sz="1000" dirty="0"/>
          </a:p>
        </p:txBody>
      </p:sp>
    </p:spTree>
    <p:extLst>
      <p:ext uri="{BB962C8B-B14F-4D97-AF65-F5344CB8AC3E}">
        <p14:creationId xmlns:p14="http://schemas.microsoft.com/office/powerpoint/2010/main" val="310831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Tezacaftor and </a:t>
            </a:r>
            <a:r>
              <a:rPr lang="en-US" sz="2800" b="1" dirty="0" err="1" smtClean="0">
                <a:latin typeface="Arial" panose="020B0604020202020204" pitchFamily="34" charset="0"/>
                <a:cs typeface="Arial" panose="020B0604020202020204" pitchFamily="34" charset="0"/>
              </a:rPr>
              <a:t>ivacaftor</a:t>
            </a:r>
            <a:r>
              <a:rPr lang="en-US" sz="2800" b="1" dirty="0" smtClean="0">
                <a:latin typeface="Arial" panose="020B0604020202020204" pitchFamily="34" charset="0"/>
                <a:cs typeface="Arial" panose="020B0604020202020204" pitchFamily="34" charset="0"/>
              </a:rPr>
              <a:t> (Symdeko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Dosage: </a:t>
            </a:r>
            <a:r>
              <a:rPr lang="en-US" dirty="0"/>
              <a:t>Tezacaftor 100 mg/</a:t>
            </a:r>
            <a:r>
              <a:rPr lang="en-US" dirty="0" err="1"/>
              <a:t>ivacaftor</a:t>
            </a:r>
            <a:r>
              <a:rPr lang="en-US" dirty="0"/>
              <a:t> 150 mg in the morning and </a:t>
            </a:r>
            <a:r>
              <a:rPr lang="en-US" dirty="0" err="1"/>
              <a:t>ivacaftor</a:t>
            </a:r>
            <a:r>
              <a:rPr lang="en-US" dirty="0"/>
              <a:t> 150 mg in the evening, ~12 hours </a:t>
            </a:r>
            <a:r>
              <a:rPr lang="en-US" dirty="0" smtClean="0"/>
              <a:t>apart</a:t>
            </a:r>
          </a:p>
          <a:p>
            <a:endParaRPr lang="en-US" dirty="0"/>
          </a:p>
          <a:p>
            <a:r>
              <a:rPr lang="en-US" b="1" dirty="0" smtClean="0"/>
              <a:t>Safety Information: </a:t>
            </a:r>
          </a:p>
          <a:p>
            <a:pPr lvl="1"/>
            <a:r>
              <a:rPr lang="en-US" dirty="0" smtClean="0"/>
              <a:t>Transaminase elevations (monitor every 3 months during 1</a:t>
            </a:r>
            <a:r>
              <a:rPr lang="en-US" baseline="30000" dirty="0" smtClean="0"/>
              <a:t>st</a:t>
            </a:r>
            <a:r>
              <a:rPr lang="en-US" dirty="0" smtClean="0"/>
              <a:t> year of treatment then annually)</a:t>
            </a:r>
          </a:p>
          <a:p>
            <a:pPr lvl="1"/>
            <a:r>
              <a:rPr lang="en-US" dirty="0" smtClean="0"/>
              <a:t>Co-administration with strong CYP3A inducers not recommended (reduction in effect)</a:t>
            </a:r>
          </a:p>
          <a:p>
            <a:pPr lvl="1"/>
            <a:r>
              <a:rPr lang="en-US" dirty="0" smtClean="0"/>
              <a:t>Cataracts (cases in pediatric patients)</a:t>
            </a:r>
            <a:endParaRPr lang="en-US" dirty="0"/>
          </a:p>
          <a:p>
            <a:endParaRPr lang="en-US" dirty="0"/>
          </a:p>
          <a:p>
            <a:r>
              <a:rPr lang="en-US" b="1" dirty="0"/>
              <a:t>Adverse Reactions: </a:t>
            </a:r>
            <a:r>
              <a:rPr lang="en-US" dirty="0"/>
              <a:t>Headache, </a:t>
            </a:r>
            <a:r>
              <a:rPr lang="en-US" dirty="0" smtClean="0"/>
              <a:t>nausea, sinus congestion </a:t>
            </a:r>
            <a:endParaRPr lang="en-US" dirty="0"/>
          </a:p>
        </p:txBody>
      </p:sp>
      <p:sp>
        <p:nvSpPr>
          <p:cNvPr id="8" name="TextBox 7"/>
          <p:cNvSpPr txBox="1"/>
          <p:nvPr/>
        </p:nvSpPr>
        <p:spPr>
          <a:xfrm>
            <a:off x="2286000" y="6581001"/>
            <a:ext cx="6870700" cy="246221"/>
          </a:xfrm>
          <a:prstGeom prst="rect">
            <a:avLst/>
          </a:prstGeom>
          <a:noFill/>
        </p:spPr>
        <p:txBody>
          <a:bodyPr wrap="square" rtlCol="0">
            <a:spAutoFit/>
          </a:bodyPr>
          <a:lstStyle/>
          <a:p>
            <a:r>
              <a:rPr lang="en-US" sz="1000" dirty="0" err="1"/>
              <a:t>Symdeko</a:t>
            </a:r>
            <a:r>
              <a:rPr lang="en-US" sz="1000" dirty="0"/>
              <a:t> (</a:t>
            </a:r>
            <a:r>
              <a:rPr lang="en-US" sz="1000" dirty="0" err="1"/>
              <a:t>tezacaftor</a:t>
            </a:r>
            <a:r>
              <a:rPr lang="en-US" sz="1000" dirty="0"/>
              <a:t> and </a:t>
            </a:r>
            <a:r>
              <a:rPr lang="en-US" sz="1000" dirty="0" err="1"/>
              <a:t>ivacaftor</a:t>
            </a:r>
            <a:r>
              <a:rPr lang="en-US" sz="1000" dirty="0"/>
              <a:t>) [prescribing information]. Boston, MA: Vertex Pharmaceuticals Incorporated; February 2018</a:t>
            </a:r>
            <a:r>
              <a:rPr lang="en-US" sz="1000" dirty="0" smtClean="0"/>
              <a:t>.</a:t>
            </a:r>
            <a:endParaRPr lang="en-US" sz="1000" dirty="0"/>
          </a:p>
        </p:txBody>
      </p:sp>
    </p:spTree>
    <p:extLst>
      <p:ext uri="{BB962C8B-B14F-4D97-AF65-F5344CB8AC3E}">
        <p14:creationId xmlns:p14="http://schemas.microsoft.com/office/powerpoint/2010/main" val="31918819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Tezacaftor and </a:t>
            </a:r>
            <a:r>
              <a:rPr lang="en-US" sz="2800" b="1" dirty="0" err="1" smtClean="0">
                <a:latin typeface="Arial" panose="020B0604020202020204" pitchFamily="34" charset="0"/>
                <a:cs typeface="Arial" panose="020B0604020202020204" pitchFamily="34" charset="0"/>
              </a:rPr>
              <a:t>ivacaftor</a:t>
            </a:r>
            <a:r>
              <a:rPr lang="en-US" sz="2800" b="1" dirty="0" smtClean="0">
                <a:latin typeface="Arial" panose="020B0604020202020204" pitchFamily="34" charset="0"/>
                <a:cs typeface="Arial" panose="020B0604020202020204" pitchFamily="34" charset="0"/>
              </a:rPr>
              <a:t> (Symdeko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4" name="5-Point Star 3"/>
          <p:cNvSpPr/>
          <p:nvPr/>
        </p:nvSpPr>
        <p:spPr>
          <a:xfrm>
            <a:off x="3048000" y="4114800"/>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4914900" y="4495800"/>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5-Point Star 8"/>
          <p:cNvSpPr/>
          <p:nvPr/>
        </p:nvSpPr>
        <p:spPr>
          <a:xfrm>
            <a:off x="3048000" y="4867639"/>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5-Point Star 9"/>
          <p:cNvSpPr/>
          <p:nvPr/>
        </p:nvSpPr>
        <p:spPr>
          <a:xfrm>
            <a:off x="4915786" y="4131659"/>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5-Point Star 12"/>
          <p:cNvSpPr/>
          <p:nvPr/>
        </p:nvSpPr>
        <p:spPr>
          <a:xfrm>
            <a:off x="6858000" y="3804334"/>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5-Point Star 13"/>
          <p:cNvSpPr/>
          <p:nvPr/>
        </p:nvSpPr>
        <p:spPr>
          <a:xfrm>
            <a:off x="4914900" y="4860575"/>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5-Point Star 14"/>
          <p:cNvSpPr/>
          <p:nvPr/>
        </p:nvSpPr>
        <p:spPr>
          <a:xfrm>
            <a:off x="3048000" y="3773697"/>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5-Point Star 15"/>
          <p:cNvSpPr/>
          <p:nvPr/>
        </p:nvSpPr>
        <p:spPr>
          <a:xfrm>
            <a:off x="4914900" y="5241575"/>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5-Point Star 16"/>
          <p:cNvSpPr/>
          <p:nvPr/>
        </p:nvSpPr>
        <p:spPr>
          <a:xfrm>
            <a:off x="3048000" y="3053292"/>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5-Point Star 18"/>
          <p:cNvSpPr/>
          <p:nvPr/>
        </p:nvSpPr>
        <p:spPr>
          <a:xfrm>
            <a:off x="3048000" y="2327595"/>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1981200" y="5779413"/>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362200" y="5741313"/>
            <a:ext cx="4876800" cy="430887"/>
          </a:xfrm>
          <a:prstGeom prst="rect">
            <a:avLst/>
          </a:prstGeom>
          <a:noFill/>
        </p:spPr>
        <p:txBody>
          <a:bodyPr wrap="square" rtlCol="0">
            <a:spAutoFit/>
          </a:bodyPr>
          <a:lstStyle/>
          <a:p>
            <a:r>
              <a:rPr lang="en-US" sz="1100" i="1" dirty="0"/>
              <a:t>all mutations listed with * have associated CLINICAL data, </a:t>
            </a:r>
            <a:r>
              <a:rPr lang="en-US" sz="1100" i="1" dirty="0" smtClean="0"/>
              <a:t>all others </a:t>
            </a:r>
            <a:r>
              <a:rPr lang="en-US" sz="1100" i="1" dirty="0"/>
              <a:t>are derived from in-vitro data.</a:t>
            </a:r>
            <a:endParaRPr lang="en-US" sz="1100" dirty="0"/>
          </a:p>
        </p:txBody>
      </p:sp>
      <p:pic>
        <p:nvPicPr>
          <p:cNvPr id="3" name="Picture 2"/>
          <p:cNvPicPr>
            <a:picLocks noChangeAspect="1"/>
          </p:cNvPicPr>
          <p:nvPr/>
        </p:nvPicPr>
        <p:blipFill rotWithShape="1">
          <a:blip r:embed="rId3"/>
          <a:srcRect l="51666" t="26837" r="1667" b="12939"/>
          <a:stretch/>
        </p:blipFill>
        <p:spPr>
          <a:xfrm>
            <a:off x="1447800" y="1370320"/>
            <a:ext cx="6172200" cy="4298496"/>
          </a:xfrm>
          <a:prstGeom prst="rect">
            <a:avLst/>
          </a:prstGeom>
        </p:spPr>
      </p:pic>
      <p:sp>
        <p:nvSpPr>
          <p:cNvPr id="11" name="5-Point Star 10"/>
          <p:cNvSpPr/>
          <p:nvPr/>
        </p:nvSpPr>
        <p:spPr>
          <a:xfrm>
            <a:off x="6858000" y="3122920"/>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5-Point Star 11"/>
          <p:cNvSpPr/>
          <p:nvPr/>
        </p:nvSpPr>
        <p:spPr>
          <a:xfrm>
            <a:off x="6858000" y="2402515"/>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6858000" y="2021515"/>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5-Point Star 21"/>
          <p:cNvSpPr/>
          <p:nvPr/>
        </p:nvSpPr>
        <p:spPr>
          <a:xfrm>
            <a:off x="3034709" y="3765779"/>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5-Point Star 22"/>
          <p:cNvSpPr/>
          <p:nvPr/>
        </p:nvSpPr>
        <p:spPr>
          <a:xfrm>
            <a:off x="4901609" y="4146779"/>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3034709" y="4518618"/>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4902495" y="3782638"/>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5-Point Star 25"/>
          <p:cNvSpPr/>
          <p:nvPr/>
        </p:nvSpPr>
        <p:spPr>
          <a:xfrm>
            <a:off x="6844709" y="3455313"/>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5-Point Star 26"/>
          <p:cNvSpPr/>
          <p:nvPr/>
        </p:nvSpPr>
        <p:spPr>
          <a:xfrm>
            <a:off x="4901609" y="4511554"/>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5-Point Star 27"/>
          <p:cNvSpPr/>
          <p:nvPr/>
        </p:nvSpPr>
        <p:spPr>
          <a:xfrm>
            <a:off x="3034709" y="3424676"/>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5-Point Star 28"/>
          <p:cNvSpPr/>
          <p:nvPr/>
        </p:nvSpPr>
        <p:spPr>
          <a:xfrm>
            <a:off x="4901609" y="4892554"/>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5-Point Star 29"/>
          <p:cNvSpPr/>
          <p:nvPr/>
        </p:nvSpPr>
        <p:spPr>
          <a:xfrm>
            <a:off x="3034709" y="2704271"/>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5-Point Star 30"/>
          <p:cNvSpPr/>
          <p:nvPr/>
        </p:nvSpPr>
        <p:spPr>
          <a:xfrm>
            <a:off x="3200400" y="2057400"/>
            <a:ext cx="228600" cy="228600"/>
          </a:xfrm>
          <a:prstGeom prst="star5">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2286000" y="6581001"/>
            <a:ext cx="6870700" cy="246221"/>
          </a:xfrm>
          <a:prstGeom prst="rect">
            <a:avLst/>
          </a:prstGeom>
          <a:noFill/>
        </p:spPr>
        <p:txBody>
          <a:bodyPr wrap="square" rtlCol="0">
            <a:spAutoFit/>
          </a:bodyPr>
          <a:lstStyle/>
          <a:p>
            <a:r>
              <a:rPr lang="en-US" sz="1000" dirty="0" err="1"/>
              <a:t>Symdeko</a:t>
            </a:r>
            <a:r>
              <a:rPr lang="en-US" sz="1000" dirty="0"/>
              <a:t> (</a:t>
            </a:r>
            <a:r>
              <a:rPr lang="en-US" sz="1000" dirty="0" err="1"/>
              <a:t>tezacaftor</a:t>
            </a:r>
            <a:r>
              <a:rPr lang="en-US" sz="1000" dirty="0"/>
              <a:t> and </a:t>
            </a:r>
            <a:r>
              <a:rPr lang="en-US" sz="1000" dirty="0" err="1"/>
              <a:t>ivacaftor</a:t>
            </a:r>
            <a:r>
              <a:rPr lang="en-US" sz="1000" dirty="0"/>
              <a:t>) [prescribing information]. Boston, MA: Vertex Pharmaceuticals Incorporated; February 2018</a:t>
            </a:r>
            <a:r>
              <a:rPr lang="en-US" sz="1000" dirty="0" smtClean="0"/>
              <a:t>.</a:t>
            </a:r>
            <a:endParaRPr lang="en-US" sz="1000" dirty="0"/>
          </a:p>
        </p:txBody>
      </p:sp>
    </p:spTree>
    <p:extLst>
      <p:ext uri="{BB962C8B-B14F-4D97-AF65-F5344CB8AC3E}">
        <p14:creationId xmlns:p14="http://schemas.microsoft.com/office/powerpoint/2010/main" val="382439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100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1000"/>
                                        <p:tgtEl>
                                          <p:spTgt spid="29"/>
                                        </p:tgtEl>
                                      </p:cBhvr>
                                    </p:animEffect>
                                    <p:anim calcmode="lin" valueType="num">
                                      <p:cBhvr>
                                        <p:cTn id="33" dur="1000" fill="hold"/>
                                        <p:tgtEl>
                                          <p:spTgt spid="29"/>
                                        </p:tgtEl>
                                        <p:attrNameLst>
                                          <p:attrName>ppt_x</p:attrName>
                                        </p:attrNameLst>
                                      </p:cBhvr>
                                      <p:tavLst>
                                        <p:tav tm="0">
                                          <p:val>
                                            <p:strVal val="#ppt_x"/>
                                          </p:val>
                                        </p:tav>
                                        <p:tav tm="100000">
                                          <p:val>
                                            <p:strVal val="#ppt_x"/>
                                          </p:val>
                                        </p:tav>
                                      </p:tavLst>
                                    </p:anim>
                                    <p:anim calcmode="lin" valueType="num">
                                      <p:cBhvr>
                                        <p:cTn id="34" dur="1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1000"/>
                                        <p:tgtEl>
                                          <p:spTgt spid="25"/>
                                        </p:tgtEl>
                                      </p:cBhvr>
                                    </p:animEffect>
                                    <p:anim calcmode="lin" valueType="num">
                                      <p:cBhvr>
                                        <p:cTn id="48" dur="1000" fill="hold"/>
                                        <p:tgtEl>
                                          <p:spTgt spid="25"/>
                                        </p:tgtEl>
                                        <p:attrNameLst>
                                          <p:attrName>ppt_x</p:attrName>
                                        </p:attrNameLst>
                                      </p:cBhvr>
                                      <p:tavLst>
                                        <p:tav tm="0">
                                          <p:val>
                                            <p:strVal val="#ppt_x"/>
                                          </p:val>
                                        </p:tav>
                                        <p:tav tm="100000">
                                          <p:val>
                                            <p:strVal val="#ppt_x"/>
                                          </p:val>
                                        </p:tav>
                                      </p:tavLst>
                                    </p:anim>
                                    <p:anim calcmode="lin" valueType="num">
                                      <p:cBhvr>
                                        <p:cTn id="49" dur="1000" fill="hold"/>
                                        <p:tgtEl>
                                          <p:spTgt spid="2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anim calcmode="lin" valueType="num">
                                      <p:cBhvr>
                                        <p:cTn id="53" dur="1000" fill="hold"/>
                                        <p:tgtEl>
                                          <p:spTgt spid="26"/>
                                        </p:tgtEl>
                                        <p:attrNameLst>
                                          <p:attrName>ppt_x</p:attrName>
                                        </p:attrNameLst>
                                      </p:cBhvr>
                                      <p:tavLst>
                                        <p:tav tm="0">
                                          <p:val>
                                            <p:strVal val="#ppt_x"/>
                                          </p:val>
                                        </p:tav>
                                        <p:tav tm="100000">
                                          <p:val>
                                            <p:strVal val="#ppt_x"/>
                                          </p:val>
                                        </p:tav>
                                      </p:tavLst>
                                    </p:anim>
                                    <p:anim calcmode="lin" valueType="num">
                                      <p:cBhvr>
                                        <p:cTn id="54" dur="1000" fill="hold"/>
                                        <p:tgtEl>
                                          <p:spTgt spid="2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Tezacaftor and </a:t>
            </a:r>
            <a:r>
              <a:rPr lang="en-US" sz="2800" b="1" dirty="0" err="1" smtClean="0">
                <a:latin typeface="Arial" panose="020B0604020202020204" pitchFamily="34" charset="0"/>
                <a:cs typeface="Arial" panose="020B0604020202020204" pitchFamily="34" charset="0"/>
              </a:rPr>
              <a:t>ivacaftor</a:t>
            </a:r>
            <a:r>
              <a:rPr lang="en-US" sz="2800" b="1" dirty="0" smtClean="0">
                <a:latin typeface="Arial" panose="020B0604020202020204" pitchFamily="34" charset="0"/>
                <a:cs typeface="Arial" panose="020B0604020202020204" pitchFamily="34" charset="0"/>
              </a:rPr>
              <a:t> (Symdeko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8" name="Content Placeholder 7"/>
          <p:cNvSpPr>
            <a:spLocks noGrp="1"/>
          </p:cNvSpPr>
          <p:nvPr>
            <p:ph idx="13"/>
          </p:nvPr>
        </p:nvSpPr>
        <p:spPr/>
        <p:txBody>
          <a:bodyPr/>
          <a:lstStyle/>
          <a:p>
            <a:r>
              <a:rPr lang="en-US" b="1" dirty="0" smtClean="0"/>
              <a:t>EVOLVE </a:t>
            </a:r>
            <a:r>
              <a:rPr lang="en-US" b="1" dirty="0"/>
              <a:t>study </a:t>
            </a:r>
            <a:r>
              <a:rPr lang="en-US" dirty="0"/>
              <a:t>evaluated the combination in people who have two copies of the F508del </a:t>
            </a:r>
            <a:r>
              <a:rPr lang="en-US" dirty="0" smtClean="0"/>
              <a:t>mutation</a:t>
            </a:r>
          </a:p>
          <a:p>
            <a:endParaRPr lang="en-US" dirty="0"/>
          </a:p>
          <a:p>
            <a:r>
              <a:rPr lang="en-US" b="1" dirty="0"/>
              <a:t>EXPAND study </a:t>
            </a:r>
            <a:r>
              <a:rPr lang="en-US" dirty="0"/>
              <a:t>evaluated the combination in people with one F508del mutation and one mutation that results in residual CFTR </a:t>
            </a:r>
            <a:r>
              <a:rPr lang="en-US" dirty="0" smtClean="0"/>
              <a:t>function</a:t>
            </a:r>
          </a:p>
          <a:p>
            <a:pPr lvl="1"/>
            <a:r>
              <a:rPr lang="en-US" dirty="0" err="1" smtClean="0"/>
              <a:t>Tezacaftor</a:t>
            </a:r>
            <a:r>
              <a:rPr lang="en-US" dirty="0" smtClean="0"/>
              <a:t>/</a:t>
            </a:r>
            <a:r>
              <a:rPr lang="en-US" dirty="0" err="1" smtClean="0"/>
              <a:t>ivacaftor</a:t>
            </a:r>
            <a:r>
              <a:rPr lang="en-US" dirty="0" smtClean="0"/>
              <a:t> </a:t>
            </a:r>
            <a:r>
              <a:rPr lang="en-US" dirty="0"/>
              <a:t>combination, </a:t>
            </a:r>
            <a:r>
              <a:rPr lang="en-US" dirty="0" err="1"/>
              <a:t>ivacaftor</a:t>
            </a:r>
            <a:r>
              <a:rPr lang="en-US" dirty="0"/>
              <a:t> monotherapy or placebo</a:t>
            </a:r>
          </a:p>
        </p:txBody>
      </p:sp>
      <p:sp>
        <p:nvSpPr>
          <p:cNvPr id="6" name="TextBox 5"/>
          <p:cNvSpPr txBox="1"/>
          <p:nvPr/>
        </p:nvSpPr>
        <p:spPr>
          <a:xfrm>
            <a:off x="2286000" y="6581001"/>
            <a:ext cx="6870700" cy="246221"/>
          </a:xfrm>
          <a:prstGeom prst="rect">
            <a:avLst/>
          </a:prstGeom>
          <a:noFill/>
        </p:spPr>
        <p:txBody>
          <a:bodyPr wrap="square" rtlCol="0">
            <a:spAutoFit/>
          </a:bodyPr>
          <a:lstStyle/>
          <a:p>
            <a:pPr algn="r"/>
            <a:r>
              <a:rPr lang="en-US" sz="1000" dirty="0" smtClean="0"/>
              <a:t>Taylor-</a:t>
            </a:r>
            <a:r>
              <a:rPr lang="en-US" sz="1000" dirty="0" err="1" smtClean="0"/>
              <a:t>Cousar</a:t>
            </a:r>
            <a:r>
              <a:rPr lang="en-US" sz="1000" dirty="0" smtClean="0"/>
              <a:t> JL, et </a:t>
            </a:r>
            <a:r>
              <a:rPr lang="en-US" sz="1000" dirty="0"/>
              <a:t>al. N </a:t>
            </a:r>
            <a:r>
              <a:rPr lang="en-US" sz="1000" dirty="0" err="1"/>
              <a:t>Engl</a:t>
            </a:r>
            <a:r>
              <a:rPr lang="en-US" sz="1000" dirty="0"/>
              <a:t> J Med 2017; 377:2013-2023; Rowe SM, et al. N </a:t>
            </a:r>
            <a:r>
              <a:rPr lang="en-US" sz="1000" dirty="0" err="1"/>
              <a:t>Engl</a:t>
            </a:r>
            <a:r>
              <a:rPr lang="en-US" sz="1000" dirty="0"/>
              <a:t> J Med 2017; </a:t>
            </a:r>
            <a:r>
              <a:rPr lang="en-US" sz="1000" dirty="0" smtClean="0"/>
              <a:t>377:2024-2035.   </a:t>
            </a:r>
            <a:endParaRPr lang="en-US" sz="1000" dirty="0"/>
          </a:p>
        </p:txBody>
      </p:sp>
    </p:spTree>
    <p:extLst>
      <p:ext uri="{BB962C8B-B14F-4D97-AF65-F5344CB8AC3E}">
        <p14:creationId xmlns:p14="http://schemas.microsoft.com/office/powerpoint/2010/main" val="27943455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r>
              <a:rPr lang="en-US" sz="3600" b="1" dirty="0">
                <a:latin typeface="Arial" panose="020B0604020202020204" pitchFamily="34" charset="0"/>
                <a:cs typeface="Arial" panose="020B0604020202020204" pitchFamily="34" charset="0"/>
              </a:rPr>
              <a:t>Disclosures</a:t>
            </a:r>
            <a:endParaRPr lang="en-US" sz="3600" dirty="0">
              <a:latin typeface="Arial" panose="020B0604020202020204" pitchFamily="34" charset="0"/>
              <a:cs typeface="Arial" panose="020B0604020202020204" pitchFamily="34" charset="0"/>
            </a:endParaRPr>
          </a:p>
        </p:txBody>
      </p:sp>
      <p:sp>
        <p:nvSpPr>
          <p:cNvPr id="8" name="Content Placeholder 7"/>
          <p:cNvSpPr>
            <a:spLocks noGrp="1"/>
          </p:cNvSpPr>
          <p:nvPr>
            <p:ph idx="13"/>
          </p:nvPr>
        </p:nvSpPr>
        <p:spPr/>
        <p:txBody>
          <a:bodyPr>
            <a:normAutofit/>
          </a:bodyPr>
          <a:lstStyle/>
          <a:p>
            <a:r>
              <a:rPr lang="en-US" sz="2400" dirty="0">
                <a:solidFill>
                  <a:srgbClr val="262C31"/>
                </a:solidFill>
                <a:latin typeface="Arial" panose="020B0604020202020204" pitchFamily="34" charset="0"/>
                <a:cs typeface="Arial" panose="020B0604020202020204" pitchFamily="34" charset="0"/>
              </a:rPr>
              <a:t>I have nothing to disclose concerning possible financial or personal relationships with commercial entities that may have a direct or indirect interest in the subject matter of this presentation.</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88176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Tezacaftor and </a:t>
            </a:r>
            <a:r>
              <a:rPr lang="en-US" sz="2800" b="1" dirty="0" err="1" smtClean="0">
                <a:latin typeface="Arial" panose="020B0604020202020204" pitchFamily="34" charset="0"/>
                <a:cs typeface="Arial" panose="020B0604020202020204" pitchFamily="34" charset="0"/>
              </a:rPr>
              <a:t>ivacaftor</a:t>
            </a:r>
            <a:r>
              <a:rPr lang="en-US" sz="2800" b="1" dirty="0" smtClean="0">
                <a:latin typeface="Arial" panose="020B0604020202020204" pitchFamily="34" charset="0"/>
                <a:cs typeface="Arial" panose="020B0604020202020204" pitchFamily="34" charset="0"/>
              </a:rPr>
              <a:t> (Symdeko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2" name="Content Placeholder 1"/>
          <p:cNvSpPr>
            <a:spLocks noGrp="1"/>
          </p:cNvSpPr>
          <p:nvPr>
            <p:ph idx="13"/>
          </p:nvPr>
        </p:nvSpPr>
        <p:spPr/>
        <p:txBody>
          <a:bodyPr/>
          <a:lstStyle/>
          <a:p>
            <a:r>
              <a:rPr lang="en-US" b="1" dirty="0" smtClean="0"/>
              <a:t>Lung Function </a:t>
            </a:r>
            <a:endParaRPr lang="en-US" b="1" dirty="0"/>
          </a:p>
        </p:txBody>
      </p:sp>
      <p:pic>
        <p:nvPicPr>
          <p:cNvPr id="4" name="Picture 3"/>
          <p:cNvPicPr>
            <a:picLocks noChangeAspect="1"/>
          </p:cNvPicPr>
          <p:nvPr/>
        </p:nvPicPr>
        <p:blipFill>
          <a:blip r:embed="rId3"/>
          <a:stretch>
            <a:fillRect/>
          </a:stretch>
        </p:blipFill>
        <p:spPr>
          <a:xfrm>
            <a:off x="4953000" y="2463720"/>
            <a:ext cx="4038600" cy="2726055"/>
          </a:xfrm>
          <a:prstGeom prst="rect">
            <a:avLst/>
          </a:prstGeom>
        </p:spPr>
      </p:pic>
      <p:pic>
        <p:nvPicPr>
          <p:cNvPr id="10" name="Picture 9"/>
          <p:cNvPicPr>
            <a:picLocks noChangeAspect="1"/>
          </p:cNvPicPr>
          <p:nvPr/>
        </p:nvPicPr>
        <p:blipFill>
          <a:blip r:embed="rId4"/>
          <a:stretch>
            <a:fillRect/>
          </a:stretch>
        </p:blipFill>
        <p:spPr>
          <a:xfrm>
            <a:off x="385841" y="2463720"/>
            <a:ext cx="4314496" cy="2627049"/>
          </a:xfrm>
          <a:prstGeom prst="rect">
            <a:avLst/>
          </a:prstGeom>
        </p:spPr>
      </p:pic>
      <p:sp>
        <p:nvSpPr>
          <p:cNvPr id="3" name="TextBox 2"/>
          <p:cNvSpPr txBox="1"/>
          <p:nvPr/>
        </p:nvSpPr>
        <p:spPr>
          <a:xfrm>
            <a:off x="1676400" y="5090769"/>
            <a:ext cx="1600200" cy="369332"/>
          </a:xfrm>
          <a:prstGeom prst="rect">
            <a:avLst/>
          </a:prstGeom>
          <a:noFill/>
        </p:spPr>
        <p:txBody>
          <a:bodyPr wrap="square" rtlCol="0">
            <a:spAutoFit/>
          </a:bodyPr>
          <a:lstStyle/>
          <a:p>
            <a:r>
              <a:rPr lang="en-US" b="1" dirty="0" smtClean="0"/>
              <a:t>EVOLVE study </a:t>
            </a:r>
            <a:endParaRPr lang="en-US" b="1" dirty="0"/>
          </a:p>
        </p:txBody>
      </p:sp>
      <p:sp>
        <p:nvSpPr>
          <p:cNvPr id="11" name="TextBox 10"/>
          <p:cNvSpPr txBox="1"/>
          <p:nvPr/>
        </p:nvSpPr>
        <p:spPr>
          <a:xfrm>
            <a:off x="6324600" y="5229469"/>
            <a:ext cx="1905000" cy="369332"/>
          </a:xfrm>
          <a:prstGeom prst="rect">
            <a:avLst/>
          </a:prstGeom>
          <a:noFill/>
        </p:spPr>
        <p:txBody>
          <a:bodyPr wrap="square" rtlCol="0">
            <a:spAutoFit/>
          </a:bodyPr>
          <a:lstStyle/>
          <a:p>
            <a:r>
              <a:rPr lang="en-US" b="1" dirty="0" smtClean="0"/>
              <a:t>EXPAND study </a:t>
            </a:r>
            <a:endParaRPr lang="en-US" b="1" dirty="0"/>
          </a:p>
        </p:txBody>
      </p:sp>
      <p:sp>
        <p:nvSpPr>
          <p:cNvPr id="9" name="TextBox 8"/>
          <p:cNvSpPr txBox="1"/>
          <p:nvPr/>
        </p:nvSpPr>
        <p:spPr>
          <a:xfrm>
            <a:off x="2286000" y="6581001"/>
            <a:ext cx="6870700" cy="246221"/>
          </a:xfrm>
          <a:prstGeom prst="rect">
            <a:avLst/>
          </a:prstGeom>
          <a:noFill/>
        </p:spPr>
        <p:txBody>
          <a:bodyPr wrap="square" rtlCol="0">
            <a:spAutoFit/>
          </a:bodyPr>
          <a:lstStyle/>
          <a:p>
            <a:pPr algn="r"/>
            <a:r>
              <a:rPr lang="en-US" sz="1000" dirty="0" smtClean="0"/>
              <a:t>Taylor-</a:t>
            </a:r>
            <a:r>
              <a:rPr lang="en-US" sz="1000" dirty="0" err="1" smtClean="0"/>
              <a:t>Cousar</a:t>
            </a:r>
            <a:r>
              <a:rPr lang="en-US" sz="1000" dirty="0" smtClean="0"/>
              <a:t> JL, et </a:t>
            </a:r>
            <a:r>
              <a:rPr lang="en-US" sz="1000" dirty="0"/>
              <a:t>al. N </a:t>
            </a:r>
            <a:r>
              <a:rPr lang="en-US" sz="1000" dirty="0" err="1"/>
              <a:t>Engl</a:t>
            </a:r>
            <a:r>
              <a:rPr lang="en-US" sz="1000" dirty="0"/>
              <a:t> J Med 2017; 377:2013-2023; Rowe SM, et al. N </a:t>
            </a:r>
            <a:r>
              <a:rPr lang="en-US" sz="1000" dirty="0" err="1"/>
              <a:t>Engl</a:t>
            </a:r>
            <a:r>
              <a:rPr lang="en-US" sz="1000" dirty="0"/>
              <a:t> J Med 2017; </a:t>
            </a:r>
            <a:r>
              <a:rPr lang="en-US" sz="1000" dirty="0" smtClean="0"/>
              <a:t>377:2024-2035.   </a:t>
            </a:r>
            <a:endParaRPr lang="en-US" sz="1000" dirty="0"/>
          </a:p>
        </p:txBody>
      </p:sp>
    </p:spTree>
    <p:extLst>
      <p:ext uri="{BB962C8B-B14F-4D97-AF65-F5344CB8AC3E}">
        <p14:creationId xmlns:p14="http://schemas.microsoft.com/office/powerpoint/2010/main" val="3985158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Tezacaftor and </a:t>
            </a:r>
            <a:r>
              <a:rPr lang="en-US" sz="2800" b="1" dirty="0" err="1" smtClean="0">
                <a:latin typeface="Arial" panose="020B0604020202020204" pitchFamily="34" charset="0"/>
                <a:cs typeface="Arial" panose="020B0604020202020204" pitchFamily="34" charset="0"/>
              </a:rPr>
              <a:t>ivacaftor</a:t>
            </a:r>
            <a:r>
              <a:rPr lang="en-US" sz="2800" b="1" dirty="0" smtClean="0">
                <a:latin typeface="Arial" panose="020B0604020202020204" pitchFamily="34" charset="0"/>
                <a:cs typeface="Arial" panose="020B0604020202020204" pitchFamily="34" charset="0"/>
              </a:rPr>
              <a:t> (Symdeko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stretch>
            <a:fillRect/>
          </a:stretch>
        </p:blipFill>
        <p:spPr>
          <a:xfrm>
            <a:off x="457200" y="1511968"/>
            <a:ext cx="8457175" cy="4191000"/>
          </a:xfrm>
          <a:prstGeom prst="rect">
            <a:avLst/>
          </a:prstGeom>
        </p:spPr>
      </p:pic>
      <p:sp>
        <p:nvSpPr>
          <p:cNvPr id="2" name="Rectangle 1"/>
          <p:cNvSpPr/>
          <p:nvPr/>
        </p:nvSpPr>
        <p:spPr>
          <a:xfrm>
            <a:off x="496280" y="3156284"/>
            <a:ext cx="8382000" cy="304800"/>
          </a:xfrm>
          <a:prstGeom prst="rect">
            <a:avLst/>
          </a:prstGeom>
          <a:noFill/>
          <a:ln w="1905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183521" y="2786952"/>
            <a:ext cx="1694759" cy="369332"/>
          </a:xfrm>
          <a:prstGeom prst="rect">
            <a:avLst/>
          </a:prstGeom>
          <a:solidFill>
            <a:schemeClr val="bg1"/>
          </a:solidFill>
        </p:spPr>
        <p:txBody>
          <a:bodyPr wrap="square" rtlCol="0">
            <a:spAutoFit/>
          </a:bodyPr>
          <a:lstStyle/>
          <a:p>
            <a:r>
              <a:rPr lang="en-US" b="1" dirty="0" smtClean="0">
                <a:solidFill>
                  <a:srgbClr val="790A24"/>
                </a:solidFill>
              </a:rPr>
              <a:t>35% reduction </a:t>
            </a:r>
            <a:endParaRPr lang="en-US" b="1" dirty="0">
              <a:solidFill>
                <a:srgbClr val="790A24"/>
              </a:solidFill>
            </a:endParaRPr>
          </a:p>
        </p:txBody>
      </p:sp>
      <p:sp>
        <p:nvSpPr>
          <p:cNvPr id="8" name="TextBox 7"/>
          <p:cNvSpPr txBox="1"/>
          <p:nvPr/>
        </p:nvSpPr>
        <p:spPr>
          <a:xfrm>
            <a:off x="2286000" y="6581001"/>
            <a:ext cx="6870700" cy="246221"/>
          </a:xfrm>
          <a:prstGeom prst="rect">
            <a:avLst/>
          </a:prstGeom>
          <a:noFill/>
        </p:spPr>
        <p:txBody>
          <a:bodyPr wrap="square" rtlCol="0">
            <a:spAutoFit/>
          </a:bodyPr>
          <a:lstStyle/>
          <a:p>
            <a:pPr algn="r"/>
            <a:r>
              <a:rPr lang="en-US" sz="1000" dirty="0" smtClean="0"/>
              <a:t>Taylor-</a:t>
            </a:r>
            <a:r>
              <a:rPr lang="en-US" sz="1000" dirty="0" err="1" smtClean="0"/>
              <a:t>Cousar</a:t>
            </a:r>
            <a:r>
              <a:rPr lang="en-US" sz="1000" dirty="0" smtClean="0"/>
              <a:t> JL, et </a:t>
            </a:r>
            <a:r>
              <a:rPr lang="en-US" sz="1000" dirty="0"/>
              <a:t>al. N </a:t>
            </a:r>
            <a:r>
              <a:rPr lang="en-US" sz="1000" dirty="0" err="1"/>
              <a:t>Engl</a:t>
            </a:r>
            <a:r>
              <a:rPr lang="en-US" sz="1000" dirty="0"/>
              <a:t> J Med 2017; 377:2013-2023; Rowe SM, et al. N </a:t>
            </a:r>
            <a:r>
              <a:rPr lang="en-US" sz="1000" dirty="0" err="1"/>
              <a:t>Engl</a:t>
            </a:r>
            <a:r>
              <a:rPr lang="en-US" sz="1000" dirty="0"/>
              <a:t> J Med 2017; </a:t>
            </a:r>
            <a:r>
              <a:rPr lang="en-US" sz="1000" dirty="0" smtClean="0"/>
              <a:t>377:2024-2035.   </a:t>
            </a:r>
            <a:endParaRPr lang="en-US" sz="1000" dirty="0"/>
          </a:p>
        </p:txBody>
      </p:sp>
    </p:spTree>
    <p:extLst>
      <p:ext uri="{BB962C8B-B14F-4D97-AF65-F5344CB8AC3E}">
        <p14:creationId xmlns:p14="http://schemas.microsoft.com/office/powerpoint/2010/main" val="353423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600" b="1" dirty="0">
                <a:latin typeface="+mn-lt"/>
              </a:rPr>
              <a:t>Tezacaftor and </a:t>
            </a:r>
            <a:r>
              <a:rPr lang="en-US" sz="2600" b="1" dirty="0" err="1" smtClean="0">
                <a:latin typeface="+mn-lt"/>
              </a:rPr>
              <a:t>ivacaftor</a:t>
            </a:r>
            <a:r>
              <a:rPr lang="en-US" sz="2600" b="1" dirty="0" smtClean="0">
                <a:latin typeface="+mn-lt"/>
              </a:rPr>
              <a:t> (Symdeko</a:t>
            </a:r>
            <a:r>
              <a:rPr lang="en-US" sz="2600" b="1" baseline="30000" dirty="0" smtClean="0">
                <a:latin typeface="+mn-lt"/>
              </a:rPr>
              <a:t>®</a:t>
            </a:r>
            <a:r>
              <a:rPr lang="en-US" sz="2600" b="1" dirty="0" smtClean="0">
                <a:latin typeface="+mn-lt"/>
              </a:rPr>
              <a:t>) </a:t>
            </a:r>
            <a:endParaRPr lang="en-US" sz="2600" b="1" dirty="0">
              <a:latin typeface="+mn-lt"/>
            </a:endParaRPr>
          </a:p>
        </p:txBody>
      </p:sp>
      <p:pic>
        <p:nvPicPr>
          <p:cNvPr id="8" name="Picture 7"/>
          <p:cNvPicPr>
            <a:picLocks noChangeAspect="1"/>
          </p:cNvPicPr>
          <p:nvPr/>
        </p:nvPicPr>
        <p:blipFill>
          <a:blip r:embed="rId3"/>
          <a:stretch>
            <a:fillRect/>
          </a:stretch>
        </p:blipFill>
        <p:spPr>
          <a:xfrm>
            <a:off x="381000" y="1524001"/>
            <a:ext cx="8295290" cy="4191000"/>
          </a:xfrm>
          <a:prstGeom prst="rect">
            <a:avLst/>
          </a:prstGeom>
        </p:spPr>
      </p:pic>
      <p:sp>
        <p:nvSpPr>
          <p:cNvPr id="6" name="TextBox 5"/>
          <p:cNvSpPr txBox="1"/>
          <p:nvPr/>
        </p:nvSpPr>
        <p:spPr>
          <a:xfrm>
            <a:off x="2286000" y="6581001"/>
            <a:ext cx="6870700" cy="246221"/>
          </a:xfrm>
          <a:prstGeom prst="rect">
            <a:avLst/>
          </a:prstGeom>
          <a:noFill/>
        </p:spPr>
        <p:txBody>
          <a:bodyPr wrap="square" rtlCol="0">
            <a:spAutoFit/>
          </a:bodyPr>
          <a:lstStyle/>
          <a:p>
            <a:pPr algn="r"/>
            <a:r>
              <a:rPr lang="en-US" sz="1000" dirty="0" smtClean="0"/>
              <a:t>Taylor-</a:t>
            </a:r>
            <a:r>
              <a:rPr lang="en-US" sz="1000" dirty="0" err="1" smtClean="0"/>
              <a:t>Cousar</a:t>
            </a:r>
            <a:r>
              <a:rPr lang="en-US" sz="1000" dirty="0" smtClean="0"/>
              <a:t> JL, et </a:t>
            </a:r>
            <a:r>
              <a:rPr lang="en-US" sz="1000" dirty="0"/>
              <a:t>al. N </a:t>
            </a:r>
            <a:r>
              <a:rPr lang="en-US" sz="1000" dirty="0" err="1"/>
              <a:t>Engl</a:t>
            </a:r>
            <a:r>
              <a:rPr lang="en-US" sz="1000" dirty="0"/>
              <a:t> J Med 2017; 377:2013-2023; Rowe SM, et al. N </a:t>
            </a:r>
            <a:r>
              <a:rPr lang="en-US" sz="1000" dirty="0" err="1"/>
              <a:t>Engl</a:t>
            </a:r>
            <a:r>
              <a:rPr lang="en-US" sz="1000" dirty="0"/>
              <a:t> J Med 2017; </a:t>
            </a:r>
            <a:r>
              <a:rPr lang="en-US" sz="1000" dirty="0" smtClean="0"/>
              <a:t>377:2024-2035.   </a:t>
            </a:r>
            <a:endParaRPr lang="en-US" sz="1000" dirty="0"/>
          </a:p>
        </p:txBody>
      </p:sp>
    </p:spTree>
    <p:extLst>
      <p:ext uri="{BB962C8B-B14F-4D97-AF65-F5344CB8AC3E}">
        <p14:creationId xmlns:p14="http://schemas.microsoft.com/office/powerpoint/2010/main" val="301027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07FEABB-95C1-E74A-902F-AD03E52BB5D1}"/>
              </a:ext>
            </a:extLst>
          </p:cNvPr>
          <p:cNvPicPr>
            <a:picLocks noChangeAspect="1"/>
          </p:cNvPicPr>
          <p:nvPr/>
        </p:nvPicPr>
        <p:blipFill>
          <a:blip r:embed="rId3"/>
          <a:stretch>
            <a:fillRect/>
          </a:stretch>
        </p:blipFill>
        <p:spPr>
          <a:xfrm>
            <a:off x="2514602" y="91260"/>
            <a:ext cx="4114797" cy="2057399"/>
          </a:xfrm>
          <a:prstGeom prst="rect">
            <a:avLst/>
          </a:prstGeom>
        </p:spPr>
      </p:pic>
      <p:pic>
        <p:nvPicPr>
          <p:cNvPr id="7" name="Picture 6"/>
          <p:cNvPicPr>
            <a:picLocks noChangeAspect="1"/>
          </p:cNvPicPr>
          <p:nvPr/>
        </p:nvPicPr>
        <p:blipFill rotWithShape="1">
          <a:blip r:embed="rId4"/>
          <a:srcRect l="28333" t="50000" r="29167" b="20231"/>
          <a:stretch/>
        </p:blipFill>
        <p:spPr>
          <a:xfrm>
            <a:off x="384016" y="2164701"/>
            <a:ext cx="8743942" cy="3428999"/>
          </a:xfrm>
          <a:prstGeom prst="rect">
            <a:avLst/>
          </a:prstGeom>
        </p:spPr>
      </p:pic>
      <p:sp>
        <p:nvSpPr>
          <p:cNvPr id="8" name="TextBox 7"/>
          <p:cNvSpPr txBox="1"/>
          <p:nvPr/>
        </p:nvSpPr>
        <p:spPr>
          <a:xfrm>
            <a:off x="1447800" y="5593700"/>
            <a:ext cx="7086600" cy="523220"/>
          </a:xfrm>
          <a:prstGeom prst="rect">
            <a:avLst/>
          </a:prstGeom>
          <a:noFill/>
        </p:spPr>
        <p:txBody>
          <a:bodyPr wrap="square" rtlCol="0">
            <a:spAutoFit/>
          </a:bodyPr>
          <a:lstStyle/>
          <a:p>
            <a:r>
              <a:rPr lang="en-US" sz="1400" dirty="0" smtClean="0"/>
              <a:t>Considered </a:t>
            </a:r>
            <a:r>
              <a:rPr lang="en-US" sz="1400" dirty="0"/>
              <a:t>LOW VALUE since the drug cost is so high.  For value, compared to best supportive care, the ICER = $840,568 to $974,348 per QALY gained</a:t>
            </a:r>
          </a:p>
        </p:txBody>
      </p:sp>
      <p:sp>
        <p:nvSpPr>
          <p:cNvPr id="5" name="TextBox 4"/>
          <p:cNvSpPr txBox="1"/>
          <p:nvPr/>
        </p:nvSpPr>
        <p:spPr>
          <a:xfrm>
            <a:off x="3276600" y="6457890"/>
            <a:ext cx="6946900" cy="400110"/>
          </a:xfrm>
          <a:prstGeom prst="rect">
            <a:avLst/>
          </a:prstGeom>
          <a:noFill/>
        </p:spPr>
        <p:txBody>
          <a:bodyPr wrap="square" rtlCol="0">
            <a:spAutoFit/>
          </a:bodyPr>
          <a:lstStyle/>
          <a:p>
            <a:r>
              <a:rPr lang="en-US" sz="1000" dirty="0" smtClean="0"/>
              <a:t>ICER Cystic Fibrosis Final Evidence Report. </a:t>
            </a:r>
          </a:p>
          <a:p>
            <a:r>
              <a:rPr lang="en-US" sz="1000" dirty="0" smtClean="0"/>
              <a:t>Available </a:t>
            </a:r>
            <a:r>
              <a:rPr lang="en-US" sz="1000" dirty="0"/>
              <a:t>at: </a:t>
            </a:r>
            <a:r>
              <a:rPr lang="en-US" sz="1000" dirty="0">
                <a:solidFill>
                  <a:schemeClr val="accent1"/>
                </a:solidFill>
              </a:rPr>
              <a:t>https://</a:t>
            </a:r>
            <a:r>
              <a:rPr lang="en-US" sz="1000" dirty="0" smtClean="0">
                <a:solidFill>
                  <a:schemeClr val="accent1"/>
                </a:solidFill>
              </a:rPr>
              <a:t>icer-review.org/wpcontent/uploads/2017/10/CF_Final_Evidence_Report_06072018.pdf </a:t>
            </a:r>
            <a:endParaRPr lang="en-US" sz="1000" dirty="0">
              <a:solidFill>
                <a:schemeClr val="accent1"/>
              </a:solidFill>
            </a:endParaRPr>
          </a:p>
        </p:txBody>
      </p:sp>
      <p:sp>
        <p:nvSpPr>
          <p:cNvPr id="2" name="Rectangle 1"/>
          <p:cNvSpPr/>
          <p:nvPr/>
        </p:nvSpPr>
        <p:spPr>
          <a:xfrm>
            <a:off x="4419600" y="2743200"/>
            <a:ext cx="2514600" cy="2514600"/>
          </a:xfrm>
          <a:prstGeom prst="rect">
            <a:avLst/>
          </a:prstGeom>
          <a:noFill/>
          <a:ln w="5715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902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600" b="1" dirty="0" smtClean="0">
                <a:latin typeface="+mn-lt"/>
              </a:rPr>
              <a:t>Question 1</a:t>
            </a:r>
            <a:endParaRPr lang="en-US" sz="2600" b="1" dirty="0">
              <a:latin typeface="+mn-lt"/>
            </a:endParaRPr>
          </a:p>
        </p:txBody>
      </p:sp>
      <p:sp>
        <p:nvSpPr>
          <p:cNvPr id="6" name="Content Placeholder 5"/>
          <p:cNvSpPr>
            <a:spLocks noGrp="1"/>
          </p:cNvSpPr>
          <p:nvPr>
            <p:ph idx="13"/>
          </p:nvPr>
        </p:nvSpPr>
        <p:spPr/>
        <p:txBody>
          <a:bodyPr>
            <a:normAutofit/>
          </a:bodyPr>
          <a:lstStyle/>
          <a:p>
            <a:pPr marL="0" indent="0">
              <a:buNone/>
            </a:pPr>
            <a:r>
              <a:rPr lang="en-US" sz="2400" dirty="0"/>
              <a:t>Biktarvy</a:t>
            </a:r>
            <a:r>
              <a:rPr lang="en-US" sz="2400" baseline="30000" dirty="0" smtClean="0"/>
              <a:t>®</a:t>
            </a:r>
            <a:r>
              <a:rPr lang="en-US" sz="2400" dirty="0" smtClean="0"/>
              <a:t> contains the following: </a:t>
            </a:r>
            <a:r>
              <a:rPr lang="en-US" sz="2400" dirty="0"/>
              <a:t>  </a:t>
            </a:r>
            <a:endParaRPr lang="en-US" sz="2400" dirty="0" smtClean="0"/>
          </a:p>
          <a:p>
            <a:pPr marL="0" indent="0">
              <a:buNone/>
            </a:pPr>
            <a:r>
              <a:rPr lang="en-US" sz="2400" dirty="0" smtClean="0"/>
              <a:t>	</a:t>
            </a:r>
          </a:p>
          <a:p>
            <a:pPr marL="0" indent="0">
              <a:buNone/>
            </a:pPr>
            <a:r>
              <a:rPr lang="en-US" sz="2400" dirty="0" smtClean="0"/>
              <a:t>	A) Protease inhibitor</a:t>
            </a:r>
          </a:p>
          <a:p>
            <a:pPr marL="0" indent="0">
              <a:buNone/>
            </a:pPr>
            <a:r>
              <a:rPr lang="en-US" sz="2400" dirty="0"/>
              <a:t>	</a:t>
            </a:r>
            <a:r>
              <a:rPr lang="en-US" sz="2400" dirty="0" smtClean="0"/>
              <a:t>B) Intergrase inhibitor</a:t>
            </a:r>
          </a:p>
          <a:p>
            <a:pPr marL="0" indent="0">
              <a:buNone/>
            </a:pPr>
            <a:r>
              <a:rPr lang="en-US" sz="2400" dirty="0"/>
              <a:t>	</a:t>
            </a:r>
            <a:r>
              <a:rPr lang="en-US" sz="2400" dirty="0" smtClean="0"/>
              <a:t>C) Entry inhibitor</a:t>
            </a:r>
          </a:p>
          <a:p>
            <a:pPr marL="0" indent="0">
              <a:buNone/>
            </a:pPr>
            <a:r>
              <a:rPr lang="en-US" sz="2400" dirty="0" smtClean="0"/>
              <a:t>	D) Nucleoside reverse transcriptase inhibitor</a:t>
            </a:r>
          </a:p>
          <a:p>
            <a:pPr marL="0" indent="0">
              <a:buNone/>
            </a:pPr>
            <a:r>
              <a:rPr lang="en-US" sz="2400" dirty="0"/>
              <a:t>	</a:t>
            </a:r>
            <a:r>
              <a:rPr lang="en-US" sz="2400" dirty="0" smtClean="0"/>
              <a:t>E</a:t>
            </a:r>
            <a:r>
              <a:rPr lang="en-US" sz="2400" dirty="0"/>
              <a:t>) </a:t>
            </a:r>
            <a:r>
              <a:rPr lang="en-US" sz="2400" dirty="0" err="1" smtClean="0"/>
              <a:t>Nonnucleoside</a:t>
            </a:r>
            <a:r>
              <a:rPr lang="en-US" sz="2400" dirty="0" smtClean="0"/>
              <a:t> </a:t>
            </a:r>
            <a:r>
              <a:rPr lang="en-US" sz="2400" dirty="0"/>
              <a:t>reverse transcriptase inhibitor</a:t>
            </a:r>
          </a:p>
          <a:p>
            <a:pPr marL="0" indent="0">
              <a:buNone/>
            </a:pPr>
            <a:r>
              <a:rPr lang="en-US" sz="2400" dirty="0" smtClean="0"/>
              <a:t> </a:t>
            </a:r>
            <a:endParaRPr lang="en-US" sz="2400" dirty="0"/>
          </a:p>
        </p:txBody>
      </p:sp>
      <p:sp>
        <p:nvSpPr>
          <p:cNvPr id="4" name="Rectangle 3"/>
          <p:cNvSpPr/>
          <p:nvPr/>
        </p:nvSpPr>
        <p:spPr>
          <a:xfrm>
            <a:off x="1600200" y="3124200"/>
            <a:ext cx="3276600" cy="381000"/>
          </a:xfrm>
          <a:prstGeom prst="rect">
            <a:avLst/>
          </a:prstGeom>
          <a:noFill/>
          <a:ln w="3810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00200" y="4038600"/>
            <a:ext cx="6324600" cy="381000"/>
          </a:xfrm>
          <a:prstGeom prst="rect">
            <a:avLst/>
          </a:prstGeom>
          <a:noFill/>
          <a:ln w="3810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077200" y="3623101"/>
            <a:ext cx="914400" cy="830997"/>
          </a:xfrm>
          <a:prstGeom prst="rect">
            <a:avLst/>
          </a:prstGeom>
          <a:noFill/>
        </p:spPr>
        <p:txBody>
          <a:bodyPr wrap="square" rtlCol="0">
            <a:spAutoFit/>
          </a:bodyPr>
          <a:lstStyle/>
          <a:p>
            <a:r>
              <a:rPr lang="en-US" sz="4800" b="1" dirty="0" smtClean="0">
                <a:solidFill>
                  <a:srgbClr val="790A24"/>
                </a:solidFill>
              </a:rPr>
              <a:t>x2</a:t>
            </a:r>
            <a:endParaRPr lang="en-US" sz="4800" b="1" dirty="0">
              <a:solidFill>
                <a:srgbClr val="790A24"/>
              </a:solidFill>
            </a:endParaRPr>
          </a:p>
        </p:txBody>
      </p:sp>
    </p:spTree>
    <p:extLst>
      <p:ext uri="{BB962C8B-B14F-4D97-AF65-F5344CB8AC3E}">
        <p14:creationId xmlns:p14="http://schemas.microsoft.com/office/powerpoint/2010/main" val="54200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Neurology</a:t>
            </a:r>
            <a:endParaRPr lang="en-US" b="1" dirty="0"/>
          </a:p>
        </p:txBody>
      </p:sp>
    </p:spTree>
    <p:extLst>
      <p:ext uri="{BB962C8B-B14F-4D97-AF65-F5344CB8AC3E}">
        <p14:creationId xmlns:p14="http://schemas.microsoft.com/office/powerpoint/2010/main" val="1838781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Cannabidiol (Epidiolex</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Treatment of seizures associated with Lennox-</a:t>
            </a:r>
            <a:r>
              <a:rPr lang="en-US" dirty="0" err="1"/>
              <a:t>Gastaut</a:t>
            </a:r>
            <a:r>
              <a:rPr lang="en-US" dirty="0"/>
              <a:t> syndrome (LGS) or </a:t>
            </a:r>
            <a:r>
              <a:rPr lang="en-US" dirty="0" err="1"/>
              <a:t>Dravet</a:t>
            </a:r>
            <a:r>
              <a:rPr lang="en-US" dirty="0"/>
              <a:t> syndrome (DS) in patients 2 years of age and </a:t>
            </a:r>
            <a:r>
              <a:rPr lang="en-US" dirty="0" smtClean="0"/>
              <a:t>older</a:t>
            </a:r>
          </a:p>
          <a:p>
            <a:pPr marL="0" indent="0">
              <a:buNone/>
            </a:pPr>
            <a:endParaRPr lang="en-US" dirty="0"/>
          </a:p>
          <a:p>
            <a:r>
              <a:rPr lang="en-US" b="1" dirty="0"/>
              <a:t>Approval Date: </a:t>
            </a:r>
            <a:r>
              <a:rPr lang="en-US" dirty="0" smtClean="0"/>
              <a:t>June 25, </a:t>
            </a:r>
            <a:r>
              <a:rPr lang="en-US" dirty="0"/>
              <a:t>2018</a:t>
            </a:r>
          </a:p>
          <a:p>
            <a:endParaRPr lang="en-US" sz="2200" dirty="0"/>
          </a:p>
          <a:p>
            <a:r>
              <a:rPr lang="en-US" b="1" dirty="0"/>
              <a:t>MOA</a:t>
            </a:r>
            <a:r>
              <a:rPr lang="en-US" b="1" dirty="0" smtClean="0"/>
              <a:t>:</a:t>
            </a:r>
          </a:p>
          <a:p>
            <a:pPr lvl="1"/>
            <a:r>
              <a:rPr lang="en-US" dirty="0"/>
              <a:t>CBD is a chemical component of the Cannabis sativa </a:t>
            </a:r>
            <a:r>
              <a:rPr lang="en-US" dirty="0" smtClean="0"/>
              <a:t>plant</a:t>
            </a:r>
          </a:p>
          <a:p>
            <a:pPr lvl="1"/>
            <a:r>
              <a:rPr lang="en-US" dirty="0"/>
              <a:t>CBD does not cause intoxication or euphoria (the “high”) that comes from tetrahydrocannabinol (THC)</a:t>
            </a:r>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err="1"/>
              <a:t>Epidiolex</a:t>
            </a:r>
            <a:r>
              <a:rPr lang="en-US" sz="1000" dirty="0"/>
              <a:t> (</a:t>
            </a:r>
            <a:r>
              <a:rPr lang="en-US" sz="1000" dirty="0" err="1"/>
              <a:t>cannabidiol</a:t>
            </a:r>
            <a:r>
              <a:rPr lang="en-US" sz="1000" dirty="0"/>
              <a:t>) [prescribing information]. Carlsbad, CA: Greenwich Biosciences, </a:t>
            </a:r>
            <a:r>
              <a:rPr lang="en-US" sz="1000" dirty="0" err="1"/>
              <a:t>Inc</a:t>
            </a:r>
            <a:r>
              <a:rPr lang="en-US" sz="1000" dirty="0"/>
              <a:t>; June 2018</a:t>
            </a:r>
            <a:r>
              <a:rPr lang="en-US" sz="1000" dirty="0" smtClean="0"/>
              <a:t>.</a:t>
            </a:r>
            <a:endParaRPr lang="en-US" sz="1000" dirty="0"/>
          </a:p>
        </p:txBody>
      </p:sp>
      <p:sp>
        <p:nvSpPr>
          <p:cNvPr id="3" name="TextBox 2"/>
          <p:cNvSpPr txBox="1"/>
          <p:nvPr/>
        </p:nvSpPr>
        <p:spPr>
          <a:xfrm rot="21126295">
            <a:off x="2219976" y="5316232"/>
            <a:ext cx="4445847" cy="523220"/>
          </a:xfrm>
          <a:prstGeom prst="rect">
            <a:avLst/>
          </a:prstGeom>
          <a:solidFill>
            <a:srgbClr val="790A24"/>
          </a:solidFill>
          <a:ln>
            <a:solidFill>
              <a:srgbClr val="790A24"/>
            </a:solidFill>
          </a:ln>
        </p:spPr>
        <p:txBody>
          <a:bodyPr wrap="square" rtlCol="0">
            <a:spAutoFit/>
          </a:bodyPr>
          <a:lstStyle/>
          <a:p>
            <a:pPr algn="ctr"/>
            <a:r>
              <a:rPr lang="en-US" sz="2800" b="1" dirty="0" smtClean="0">
                <a:solidFill>
                  <a:schemeClr val="bg1"/>
                </a:solidFill>
              </a:rPr>
              <a:t>SCHEDULE V SUBSTANCE </a:t>
            </a:r>
            <a:endParaRPr lang="en-US" sz="2800" b="1" dirty="0">
              <a:solidFill>
                <a:schemeClr val="bg1"/>
              </a:solidFill>
            </a:endParaRPr>
          </a:p>
        </p:txBody>
      </p:sp>
    </p:spTree>
    <p:extLst>
      <p:ext uri="{BB962C8B-B14F-4D97-AF65-F5344CB8AC3E}">
        <p14:creationId xmlns:p14="http://schemas.microsoft.com/office/powerpoint/2010/main" val="77260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Cannabidiol (Epidiolex</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smtClean="0"/>
              <a:t>Dosage: </a:t>
            </a:r>
            <a:endParaRPr lang="en-US" dirty="0" smtClean="0"/>
          </a:p>
          <a:p>
            <a:pPr lvl="1"/>
            <a:r>
              <a:rPr lang="en-US" dirty="0" smtClean="0"/>
              <a:t>2.5 mg/kg twice daily</a:t>
            </a:r>
          </a:p>
          <a:p>
            <a:pPr lvl="1"/>
            <a:r>
              <a:rPr lang="en-US" dirty="0" smtClean="0"/>
              <a:t>Maintenance dose: 5-10 mg/kg twice daily</a:t>
            </a:r>
          </a:p>
          <a:p>
            <a:pPr lvl="1"/>
            <a:r>
              <a:rPr lang="en-US" dirty="0" smtClean="0"/>
              <a:t>ALT, AST, and total bilirubin prior to starting and monitored throughout </a:t>
            </a:r>
          </a:p>
          <a:p>
            <a:pPr lvl="1"/>
            <a:endParaRPr lang="en-US" dirty="0"/>
          </a:p>
          <a:p>
            <a:r>
              <a:rPr lang="en-US" b="1" dirty="0" smtClean="0"/>
              <a:t>Precautions:</a:t>
            </a:r>
          </a:p>
          <a:p>
            <a:pPr lvl="1"/>
            <a:r>
              <a:rPr lang="en-US" dirty="0" err="1" smtClean="0"/>
              <a:t>Heptaocellular</a:t>
            </a:r>
            <a:r>
              <a:rPr lang="en-US" dirty="0" smtClean="0"/>
              <a:t> injury, somnolence, suicidal behavior</a:t>
            </a:r>
          </a:p>
          <a:p>
            <a:pPr lvl="1"/>
            <a:endParaRPr lang="en-US" dirty="0"/>
          </a:p>
          <a:p>
            <a:r>
              <a:rPr lang="en-US" b="1" dirty="0" smtClean="0"/>
              <a:t>Adverse Reactions: </a:t>
            </a:r>
            <a:r>
              <a:rPr lang="en-US" dirty="0" smtClean="0"/>
              <a:t>Somnolence</a:t>
            </a:r>
            <a:r>
              <a:rPr lang="en-US" dirty="0"/>
              <a:t>; decreased appetite; diarrhea; transaminase elevations; fatigue, malaise, and asthenia; rash; insomnia, sleep disorder, and poor quality sleep; and infections</a:t>
            </a:r>
            <a:endParaRPr lang="en-US" b="1" dirty="0" smtClean="0"/>
          </a:p>
        </p:txBody>
      </p:sp>
      <p:sp>
        <p:nvSpPr>
          <p:cNvPr id="8" name="TextBox 7"/>
          <p:cNvSpPr txBox="1"/>
          <p:nvPr/>
        </p:nvSpPr>
        <p:spPr>
          <a:xfrm>
            <a:off x="2679700" y="6581001"/>
            <a:ext cx="6477000" cy="246221"/>
          </a:xfrm>
          <a:prstGeom prst="rect">
            <a:avLst/>
          </a:prstGeom>
          <a:noFill/>
        </p:spPr>
        <p:txBody>
          <a:bodyPr wrap="square" rtlCol="0">
            <a:spAutoFit/>
          </a:bodyPr>
          <a:lstStyle/>
          <a:p>
            <a:pPr algn="r"/>
            <a:r>
              <a:rPr lang="en-US" sz="1000" dirty="0" err="1"/>
              <a:t>Epidiolex</a:t>
            </a:r>
            <a:r>
              <a:rPr lang="en-US" sz="1000" dirty="0"/>
              <a:t> (</a:t>
            </a:r>
            <a:r>
              <a:rPr lang="en-US" sz="1000" dirty="0" err="1"/>
              <a:t>cannabidiol</a:t>
            </a:r>
            <a:r>
              <a:rPr lang="en-US" sz="1000" dirty="0"/>
              <a:t>) [prescribing information]. Carlsbad, CA: Greenwich Biosciences, </a:t>
            </a:r>
            <a:r>
              <a:rPr lang="en-US" sz="1000" dirty="0" err="1"/>
              <a:t>Inc</a:t>
            </a:r>
            <a:r>
              <a:rPr lang="en-US" sz="1000" dirty="0"/>
              <a:t>; June 2018</a:t>
            </a:r>
            <a:r>
              <a:rPr lang="en-US" sz="1000" dirty="0" smtClean="0"/>
              <a:t>.</a:t>
            </a:r>
            <a:endParaRPr lang="en-US" sz="1000" dirty="0"/>
          </a:p>
        </p:txBody>
      </p:sp>
    </p:spTree>
    <p:extLst>
      <p:ext uri="{BB962C8B-B14F-4D97-AF65-F5344CB8AC3E}">
        <p14:creationId xmlns:p14="http://schemas.microsoft.com/office/powerpoint/2010/main" val="946688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Erenumab-aooe</a:t>
            </a:r>
            <a:r>
              <a:rPr lang="en-US" sz="2800" b="1" dirty="0" smtClean="0">
                <a:latin typeface="Arial" panose="020B0604020202020204" pitchFamily="34" charset="0"/>
                <a:cs typeface="Arial" panose="020B0604020202020204" pitchFamily="34" charset="0"/>
              </a:rPr>
              <a:t> (Aimovig</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smtClean="0"/>
              <a:t>Preventive treatment of migraine in adults</a:t>
            </a:r>
          </a:p>
          <a:p>
            <a:endParaRPr lang="en-US" dirty="0"/>
          </a:p>
          <a:p>
            <a:r>
              <a:rPr lang="en-US" b="1" dirty="0"/>
              <a:t>Approval Date: </a:t>
            </a:r>
            <a:r>
              <a:rPr lang="en-US" dirty="0" smtClean="0"/>
              <a:t>May 17, </a:t>
            </a:r>
            <a:r>
              <a:rPr lang="en-US" dirty="0"/>
              <a:t>2018</a:t>
            </a:r>
          </a:p>
          <a:p>
            <a:endParaRPr lang="en-US" sz="2200" dirty="0"/>
          </a:p>
          <a:p>
            <a:r>
              <a:rPr lang="en-US" b="1" dirty="0"/>
              <a:t>MOA</a:t>
            </a:r>
            <a:r>
              <a:rPr lang="en-US" b="1" dirty="0" smtClean="0"/>
              <a:t>:</a:t>
            </a:r>
          </a:p>
          <a:p>
            <a:pPr lvl="1"/>
            <a:r>
              <a:rPr lang="en-US" dirty="0" smtClean="0"/>
              <a:t>Human </a:t>
            </a:r>
            <a:r>
              <a:rPr lang="en-US" dirty="0"/>
              <a:t>monoclonal antibody that antagonizes calcitonin gene-related peptide (CGRP) receptor </a:t>
            </a:r>
            <a:r>
              <a:rPr lang="en-US" dirty="0" smtClean="0"/>
              <a:t>function</a:t>
            </a:r>
          </a:p>
          <a:p>
            <a:pPr lvl="2"/>
            <a:r>
              <a:rPr lang="en-US" dirty="0" smtClean="0"/>
              <a:t>CGRP signaling plays key role in migraine pathophysiology: modulates nociceptive signaling within </a:t>
            </a:r>
            <a:r>
              <a:rPr lang="en-US" dirty="0" err="1" smtClean="0"/>
              <a:t>trigeminovascular</a:t>
            </a:r>
            <a:r>
              <a:rPr lang="en-US" dirty="0" smtClean="0"/>
              <a:t> system </a:t>
            </a:r>
            <a:endParaRPr lang="en-US" dirty="0"/>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a:t>Aimovig (</a:t>
            </a:r>
            <a:r>
              <a:rPr lang="en-US" sz="1000" dirty="0" err="1"/>
              <a:t>erenumab-aooe</a:t>
            </a:r>
            <a:r>
              <a:rPr lang="en-US" sz="1000" dirty="0"/>
              <a:t>) [prescribing information]. Thousand Oaks, CA: Amgen </a:t>
            </a:r>
            <a:r>
              <a:rPr lang="en-US" sz="1000" dirty="0" err="1"/>
              <a:t>Inc</a:t>
            </a:r>
            <a:r>
              <a:rPr lang="en-US" sz="1000" dirty="0"/>
              <a:t>; May 2018</a:t>
            </a:r>
            <a:r>
              <a:rPr lang="en-US" sz="1000" dirty="0" smtClean="0"/>
              <a:t>.</a:t>
            </a:r>
            <a:endParaRPr lang="en-US" sz="1000" dirty="0"/>
          </a:p>
        </p:txBody>
      </p:sp>
      <p:pic>
        <p:nvPicPr>
          <p:cNvPr id="8" name="Picture 7"/>
          <p:cNvPicPr>
            <a:picLocks noChangeAspect="1"/>
          </p:cNvPicPr>
          <p:nvPr/>
        </p:nvPicPr>
        <p:blipFill rotWithShape="1">
          <a:blip r:embed="rId3"/>
          <a:srcRect l="40000" t="25154" b="25154"/>
          <a:stretch/>
        </p:blipFill>
        <p:spPr>
          <a:xfrm>
            <a:off x="2971800" y="4876800"/>
            <a:ext cx="3124200" cy="1648883"/>
          </a:xfrm>
          <a:prstGeom prst="rect">
            <a:avLst/>
          </a:prstGeom>
        </p:spPr>
      </p:pic>
    </p:spTree>
    <p:extLst>
      <p:ext uri="{BB962C8B-B14F-4D97-AF65-F5344CB8AC3E}">
        <p14:creationId xmlns:p14="http://schemas.microsoft.com/office/powerpoint/2010/main" val="1698141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Erenumab-aooe</a:t>
            </a:r>
            <a:r>
              <a:rPr lang="en-US" sz="2800" b="1" dirty="0" smtClean="0">
                <a:latin typeface="Arial" panose="020B0604020202020204" pitchFamily="34" charset="0"/>
                <a:cs typeface="Arial" panose="020B0604020202020204" pitchFamily="34" charset="0"/>
              </a:rPr>
              <a:t> (Aimovig</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smtClean="0"/>
              <a:t>Dosage: </a:t>
            </a:r>
            <a:r>
              <a:rPr lang="en-US" dirty="0" smtClean="0"/>
              <a:t>70 mg </a:t>
            </a:r>
            <a:r>
              <a:rPr lang="en-US" dirty="0" err="1" smtClean="0"/>
              <a:t>subq</a:t>
            </a:r>
            <a:r>
              <a:rPr lang="en-US" dirty="0" smtClean="0"/>
              <a:t> once a month (up to 140 mg </a:t>
            </a:r>
            <a:r>
              <a:rPr lang="en-US" dirty="0" err="1" smtClean="0"/>
              <a:t>subq</a:t>
            </a:r>
            <a:r>
              <a:rPr lang="en-US" dirty="0" smtClean="0"/>
              <a:t> once a month)</a:t>
            </a:r>
          </a:p>
          <a:p>
            <a:endParaRPr lang="en-US" dirty="0"/>
          </a:p>
          <a:p>
            <a:r>
              <a:rPr lang="en-US" b="1" dirty="0" smtClean="0"/>
              <a:t>Adverse Reactions: </a:t>
            </a:r>
            <a:r>
              <a:rPr lang="en-US" dirty="0" smtClean="0"/>
              <a:t>Injection site reactions and constipation </a:t>
            </a:r>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a:t>Aimovig (</a:t>
            </a:r>
            <a:r>
              <a:rPr lang="en-US" sz="1000" dirty="0" err="1"/>
              <a:t>erenumab-aooe</a:t>
            </a:r>
            <a:r>
              <a:rPr lang="en-US" sz="1000" dirty="0"/>
              <a:t>) [prescribing information]. Thousand Oaks, CA: Amgen </a:t>
            </a:r>
            <a:r>
              <a:rPr lang="en-US" sz="1000" dirty="0" err="1"/>
              <a:t>Inc</a:t>
            </a:r>
            <a:r>
              <a:rPr lang="en-US" sz="1000" dirty="0"/>
              <a:t>; May 2018</a:t>
            </a:r>
            <a:r>
              <a:rPr lang="en-US" sz="1000" dirty="0" smtClean="0"/>
              <a:t>.</a:t>
            </a:r>
            <a:endParaRPr lang="en-US" sz="1000" dirty="0"/>
          </a:p>
        </p:txBody>
      </p:sp>
      <p:pic>
        <p:nvPicPr>
          <p:cNvPr id="2050" name="Picture 2" descr="Image result for aimov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360" y="3810000"/>
            <a:ext cx="3219450" cy="109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049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b="1" dirty="0" smtClean="0">
                <a:latin typeface="Arial" panose="020B0604020202020204" pitchFamily="34" charset="0"/>
                <a:cs typeface="Arial" panose="020B0604020202020204" pitchFamily="34" charset="0"/>
              </a:rPr>
              <a:t>Objectives </a:t>
            </a:r>
            <a:endParaRPr lang="en-US" dirty="0">
              <a:latin typeface="Arial" panose="020B0604020202020204" pitchFamily="34" charset="0"/>
              <a:cs typeface="Arial" panose="020B0604020202020204" pitchFamily="34" charset="0"/>
            </a:endParaRPr>
          </a:p>
        </p:txBody>
      </p:sp>
      <p:sp>
        <p:nvSpPr>
          <p:cNvPr id="8" name="Content Placeholder 7"/>
          <p:cNvSpPr>
            <a:spLocks noGrp="1"/>
          </p:cNvSpPr>
          <p:nvPr>
            <p:ph idx="13"/>
          </p:nvPr>
        </p:nvSpPr>
        <p:spPr/>
        <p:txBody>
          <a:bodyPr>
            <a:noAutofit/>
          </a:bodyPr>
          <a:lstStyle/>
          <a:p>
            <a:r>
              <a:rPr lang="en-US" sz="2000" dirty="0" smtClean="0">
                <a:latin typeface="Arial" panose="020B0604020202020204" pitchFamily="34" charset="0"/>
                <a:cs typeface="Arial" panose="020B0604020202020204" pitchFamily="34" charset="0"/>
              </a:rPr>
              <a:t>Recognize drugs that gained FDA approval within the last year</a:t>
            </a:r>
          </a:p>
          <a:p>
            <a:endParaRPr lang="en-US" sz="14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Describe indications, doses, formulations, adverse effects, and drug interactions of recently approved drugs</a:t>
            </a:r>
          </a:p>
          <a:p>
            <a:endParaRPr lang="en-US" sz="1400" dirty="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Summarize clinical data for recently approved drugs </a:t>
            </a:r>
          </a:p>
          <a:p>
            <a:endParaRPr lang="en-US" sz="1400" dirty="0" smtClean="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Identify information regarding the recently approved </a:t>
            </a:r>
            <a:r>
              <a:rPr lang="en-US" sz="2000" dirty="0" smtClean="0">
                <a:latin typeface="Arial" panose="020B0604020202020204" pitchFamily="34" charset="0"/>
                <a:cs typeface="Arial" panose="020B0604020202020204" pitchFamily="34" charset="0"/>
              </a:rPr>
              <a:t>drugs that </a:t>
            </a:r>
            <a:r>
              <a:rPr lang="en-US" sz="2000" dirty="0">
                <a:latin typeface="Arial" panose="020B0604020202020204" pitchFamily="34" charset="0"/>
                <a:cs typeface="Arial" panose="020B0604020202020204" pitchFamily="34" charset="0"/>
              </a:rPr>
              <a:t>should be communicated to </a:t>
            </a:r>
            <a:r>
              <a:rPr lang="en-US" sz="2000" dirty="0" smtClean="0">
                <a:latin typeface="Arial" panose="020B0604020202020204" pitchFamily="34" charset="0"/>
                <a:cs typeface="Arial" panose="020B0604020202020204" pitchFamily="34" charset="0"/>
              </a:rPr>
              <a:t>patients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0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Erenumab-aooe</a:t>
            </a:r>
            <a:r>
              <a:rPr lang="en-US" sz="2800" b="1" dirty="0" smtClean="0">
                <a:latin typeface="Arial" panose="020B0604020202020204" pitchFamily="34" charset="0"/>
                <a:cs typeface="Arial" panose="020B0604020202020204" pitchFamily="34" charset="0"/>
              </a:rPr>
              <a:t> (Aimovig</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4480560"/>
          </a:xfrm>
        </p:spPr>
        <p:txBody>
          <a:bodyPr>
            <a:normAutofit fontScale="92500" lnSpcReduction="20000"/>
          </a:bodyPr>
          <a:lstStyle/>
          <a:p>
            <a:r>
              <a:rPr lang="en-US" sz="2400" b="1" dirty="0" smtClean="0"/>
              <a:t>Clinical Evidence</a:t>
            </a:r>
          </a:p>
          <a:p>
            <a:pPr marL="0" indent="0">
              <a:buNone/>
            </a:pPr>
            <a:endParaRPr lang="en-US" b="1" dirty="0" smtClean="0"/>
          </a:p>
          <a:p>
            <a:pPr lvl="1"/>
            <a:r>
              <a:rPr lang="en-US" b="1" dirty="0" smtClean="0"/>
              <a:t>ARISE</a:t>
            </a:r>
            <a:r>
              <a:rPr lang="en-US" dirty="0" smtClean="0"/>
              <a:t> </a:t>
            </a:r>
            <a:r>
              <a:rPr lang="en-US" u="sng" dirty="0" smtClean="0"/>
              <a:t>Episodic migraine</a:t>
            </a:r>
            <a:r>
              <a:rPr lang="en-US" dirty="0" smtClean="0"/>
              <a:t>; N=577</a:t>
            </a:r>
          </a:p>
          <a:p>
            <a:pPr lvl="2"/>
            <a:r>
              <a:rPr lang="en-US" dirty="0" smtClean="0"/>
              <a:t>Erenumab </a:t>
            </a:r>
            <a:r>
              <a:rPr lang="en-US" dirty="0"/>
              <a:t>70 </a:t>
            </a:r>
            <a:r>
              <a:rPr lang="en-US" dirty="0" smtClean="0"/>
              <a:t>mg </a:t>
            </a:r>
            <a:r>
              <a:rPr lang="en-US" dirty="0"/>
              <a:t>or </a:t>
            </a:r>
            <a:r>
              <a:rPr lang="en-US" dirty="0" smtClean="0"/>
              <a:t>placebo</a:t>
            </a:r>
          </a:p>
          <a:p>
            <a:pPr lvl="2"/>
            <a:r>
              <a:rPr lang="en-US" dirty="0" err="1"/>
              <a:t>Erenumab</a:t>
            </a:r>
            <a:r>
              <a:rPr lang="en-US" dirty="0"/>
              <a:t> </a:t>
            </a:r>
            <a:r>
              <a:rPr lang="en-US" dirty="0" smtClean="0"/>
              <a:t>significant reduction in headache days compared </a:t>
            </a:r>
            <a:r>
              <a:rPr lang="en-US" dirty="0"/>
              <a:t>to </a:t>
            </a:r>
            <a:r>
              <a:rPr lang="en-US" dirty="0" smtClean="0"/>
              <a:t>placebo</a:t>
            </a:r>
          </a:p>
          <a:p>
            <a:pPr lvl="2"/>
            <a:r>
              <a:rPr lang="en-US" dirty="0" smtClean="0"/>
              <a:t>Change </a:t>
            </a:r>
            <a:r>
              <a:rPr lang="en-US" dirty="0"/>
              <a:t>in headache days/month from baseline</a:t>
            </a:r>
          </a:p>
          <a:p>
            <a:pPr lvl="4"/>
            <a:r>
              <a:rPr lang="en-US" dirty="0"/>
              <a:t>70 mg </a:t>
            </a:r>
            <a:r>
              <a:rPr lang="en-US" dirty="0" smtClean="0"/>
              <a:t>2.9 </a:t>
            </a:r>
            <a:r>
              <a:rPr lang="en-US" dirty="0"/>
              <a:t>fewer days</a:t>
            </a:r>
          </a:p>
          <a:p>
            <a:pPr lvl="4"/>
            <a:r>
              <a:rPr lang="en-US" dirty="0" smtClean="0"/>
              <a:t>Placebo </a:t>
            </a:r>
            <a:r>
              <a:rPr lang="en-US" dirty="0"/>
              <a:t>1.8 fewer days </a:t>
            </a:r>
            <a:endParaRPr lang="en-US" dirty="0" smtClean="0"/>
          </a:p>
          <a:p>
            <a:pPr marL="798512" lvl="4" indent="0">
              <a:buNone/>
            </a:pPr>
            <a:endParaRPr lang="en-US" dirty="0" smtClean="0"/>
          </a:p>
          <a:p>
            <a:pPr lvl="1"/>
            <a:r>
              <a:rPr lang="en-US" b="1" dirty="0" smtClean="0"/>
              <a:t>STRIVE </a:t>
            </a:r>
            <a:r>
              <a:rPr lang="en-US" dirty="0" smtClean="0"/>
              <a:t>Phase 3 RCT </a:t>
            </a:r>
            <a:r>
              <a:rPr lang="en-US" u="sng" dirty="0" smtClean="0"/>
              <a:t>episodic migraine </a:t>
            </a:r>
            <a:r>
              <a:rPr lang="en-US" dirty="0" smtClean="0"/>
              <a:t>prophylaxis</a:t>
            </a:r>
          </a:p>
          <a:p>
            <a:pPr lvl="2"/>
            <a:r>
              <a:rPr lang="en-US" dirty="0" smtClean="0"/>
              <a:t>N= 955; erenumab 70 or 140 mg or placebo monthly for 6 months </a:t>
            </a:r>
          </a:p>
          <a:p>
            <a:pPr lvl="2"/>
            <a:r>
              <a:rPr lang="en-US" dirty="0" smtClean="0"/>
              <a:t>Erenumab superior to placebo in reducing frequency </a:t>
            </a:r>
          </a:p>
          <a:p>
            <a:pPr lvl="3"/>
            <a:r>
              <a:rPr lang="en-US" dirty="0" smtClean="0"/>
              <a:t>Change in headache days/month from baseline</a:t>
            </a:r>
          </a:p>
          <a:p>
            <a:pPr lvl="4"/>
            <a:r>
              <a:rPr lang="en-US" dirty="0" smtClean="0"/>
              <a:t>70 mg 3.2 fewer days</a:t>
            </a:r>
          </a:p>
          <a:p>
            <a:pPr lvl="4"/>
            <a:r>
              <a:rPr lang="en-US" dirty="0" smtClean="0"/>
              <a:t>140 mg 3.7 fewer days</a:t>
            </a:r>
          </a:p>
          <a:p>
            <a:pPr lvl="4"/>
            <a:r>
              <a:rPr lang="en-US" dirty="0" smtClean="0"/>
              <a:t>Placebo 1.8 fewer days </a:t>
            </a:r>
          </a:p>
        </p:txBody>
      </p:sp>
      <p:sp>
        <p:nvSpPr>
          <p:cNvPr id="7" name="TextBox 6"/>
          <p:cNvSpPr txBox="1"/>
          <p:nvPr/>
        </p:nvSpPr>
        <p:spPr>
          <a:xfrm>
            <a:off x="2679700" y="6553200"/>
            <a:ext cx="6477000" cy="400110"/>
          </a:xfrm>
          <a:prstGeom prst="rect">
            <a:avLst/>
          </a:prstGeom>
          <a:noFill/>
        </p:spPr>
        <p:txBody>
          <a:bodyPr wrap="square" rtlCol="0">
            <a:spAutoFit/>
          </a:bodyPr>
          <a:lstStyle/>
          <a:p>
            <a:pPr algn="r"/>
            <a:r>
              <a:rPr lang="en-US" sz="1000" dirty="0" err="1" smtClean="0"/>
              <a:t>Dodick</a:t>
            </a:r>
            <a:r>
              <a:rPr lang="en-US" sz="1000" dirty="0" smtClean="0"/>
              <a:t> DW, et al. </a:t>
            </a:r>
            <a:r>
              <a:rPr lang="en-US" sz="1000" dirty="0" err="1" smtClean="0"/>
              <a:t>Cephalagia</a:t>
            </a:r>
            <a:r>
              <a:rPr lang="en-US" sz="1000" dirty="0" smtClean="0"/>
              <a:t>. 2018;38(6):1026-1037.</a:t>
            </a:r>
          </a:p>
          <a:p>
            <a:pPr algn="r"/>
            <a:r>
              <a:rPr lang="en-US" sz="1000" dirty="0" err="1" smtClean="0"/>
              <a:t>Goadsby</a:t>
            </a:r>
            <a:r>
              <a:rPr lang="en-US" sz="1000" dirty="0" smtClean="0"/>
              <a:t> PJ, et </a:t>
            </a:r>
            <a:r>
              <a:rPr lang="en-US" sz="1000" dirty="0"/>
              <a:t>al</a:t>
            </a:r>
            <a:r>
              <a:rPr lang="en-US" sz="1000" dirty="0" smtClean="0"/>
              <a:t>. </a:t>
            </a:r>
            <a:r>
              <a:rPr lang="en-US" sz="1000" dirty="0"/>
              <a:t>N </a:t>
            </a:r>
            <a:r>
              <a:rPr lang="en-US" sz="1000" dirty="0" err="1"/>
              <a:t>Engl</a:t>
            </a:r>
            <a:r>
              <a:rPr lang="en-US" sz="1000" dirty="0"/>
              <a:t> J Med. 2017;377:2123-2132</a:t>
            </a:r>
          </a:p>
        </p:txBody>
      </p:sp>
    </p:spTree>
    <p:extLst>
      <p:ext uri="{BB962C8B-B14F-4D97-AF65-F5344CB8AC3E}">
        <p14:creationId xmlns:p14="http://schemas.microsoft.com/office/powerpoint/2010/main" val="69674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4" end="4"/>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6">
                                            <p:txEl>
                                              <p:pRg st="11" end="1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Erenumab-aooe</a:t>
            </a:r>
            <a:r>
              <a:rPr lang="en-US" sz="2800" b="1" dirty="0" smtClean="0">
                <a:latin typeface="Arial" panose="020B0604020202020204" pitchFamily="34" charset="0"/>
                <a:cs typeface="Arial" panose="020B0604020202020204" pitchFamily="34" charset="0"/>
              </a:rPr>
              <a:t> (Aimovig</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sz="2000" b="1" dirty="0" smtClean="0"/>
              <a:t>Clinical Evidence</a:t>
            </a:r>
          </a:p>
          <a:p>
            <a:pPr marL="0" indent="0">
              <a:buNone/>
            </a:pPr>
            <a:endParaRPr lang="en-US" b="1" dirty="0" smtClean="0"/>
          </a:p>
          <a:p>
            <a:pPr lvl="1"/>
            <a:r>
              <a:rPr lang="en-US" b="1" dirty="0" smtClean="0"/>
              <a:t>LIBERTY </a:t>
            </a:r>
            <a:r>
              <a:rPr lang="en-US" dirty="0" smtClean="0"/>
              <a:t>Phase 3 RCT </a:t>
            </a:r>
            <a:r>
              <a:rPr lang="en-US" u="sng" dirty="0" smtClean="0"/>
              <a:t>episodic migraine </a:t>
            </a:r>
            <a:r>
              <a:rPr lang="en-US" dirty="0" smtClean="0"/>
              <a:t>prophylaxis; failed 2-4 prevention treatment </a:t>
            </a:r>
          </a:p>
          <a:p>
            <a:pPr lvl="2"/>
            <a:r>
              <a:rPr lang="en-US" dirty="0" smtClean="0"/>
              <a:t>N= 246; </a:t>
            </a:r>
            <a:r>
              <a:rPr lang="en-US" dirty="0" err="1" smtClean="0"/>
              <a:t>erenumab</a:t>
            </a:r>
            <a:r>
              <a:rPr lang="en-US" dirty="0" smtClean="0"/>
              <a:t> 140 mg or placebo monthly for 3 months </a:t>
            </a:r>
          </a:p>
          <a:p>
            <a:pPr lvl="2"/>
            <a:r>
              <a:rPr lang="en-US" dirty="0" smtClean="0"/>
              <a:t>Erenumab patients had </a:t>
            </a:r>
            <a:r>
              <a:rPr lang="en-US" dirty="0"/>
              <a:t>nearly three-fold higher odds of having their migraine days reduced by at least 50% </a:t>
            </a:r>
            <a:r>
              <a:rPr lang="en-US" dirty="0" smtClean="0"/>
              <a:t>compared to placebo</a:t>
            </a:r>
          </a:p>
          <a:p>
            <a:pPr lvl="3"/>
            <a:r>
              <a:rPr lang="en-US" dirty="0" smtClean="0"/>
              <a:t>30.3</a:t>
            </a:r>
            <a:r>
              <a:rPr lang="en-US" dirty="0"/>
              <a:t>% versus 13.7</a:t>
            </a:r>
            <a:r>
              <a:rPr lang="en-US" dirty="0" smtClean="0"/>
              <a:t>%</a:t>
            </a:r>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a:t>Aimovig (</a:t>
            </a:r>
            <a:r>
              <a:rPr lang="en-US" sz="1000" dirty="0" err="1"/>
              <a:t>erenumab-aooe</a:t>
            </a:r>
            <a:r>
              <a:rPr lang="en-US" sz="1000" dirty="0"/>
              <a:t>) [prescribing information]. Thousand Oaks, CA: Amgen </a:t>
            </a:r>
            <a:r>
              <a:rPr lang="en-US" sz="1000" dirty="0" err="1"/>
              <a:t>Inc</a:t>
            </a:r>
            <a:r>
              <a:rPr lang="en-US" sz="1000" dirty="0"/>
              <a:t>; May 2018</a:t>
            </a:r>
            <a:r>
              <a:rPr lang="en-US" sz="1000" dirty="0" smtClean="0"/>
              <a:t>.</a:t>
            </a:r>
            <a:endParaRPr lang="en-US" sz="1000" dirty="0"/>
          </a:p>
        </p:txBody>
      </p:sp>
    </p:spTree>
    <p:extLst>
      <p:ext uri="{BB962C8B-B14F-4D97-AF65-F5344CB8AC3E}">
        <p14:creationId xmlns:p14="http://schemas.microsoft.com/office/powerpoint/2010/main" val="55148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6">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Infectious Disease </a:t>
            </a:r>
            <a:endParaRPr lang="en-US" b="1" dirty="0"/>
          </a:p>
        </p:txBody>
      </p:sp>
    </p:spTree>
    <p:extLst>
      <p:ext uri="{BB962C8B-B14F-4D97-AF65-F5344CB8AC3E}">
        <p14:creationId xmlns:p14="http://schemas.microsoft.com/office/powerpoint/2010/main" val="23555558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Plazomicin (</a:t>
            </a:r>
            <a:r>
              <a:rPr lang="en-US" sz="2800" b="1" dirty="0" err="1" smtClean="0">
                <a:latin typeface="Arial" panose="020B0604020202020204" pitchFamily="34" charset="0"/>
                <a:cs typeface="Arial" panose="020B0604020202020204" pitchFamily="34" charset="0"/>
              </a:rPr>
              <a:t>Zemdri</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smtClean="0"/>
              <a:t>Indication: </a:t>
            </a:r>
            <a:r>
              <a:rPr lang="en-US" b="1" dirty="0">
                <a:solidFill>
                  <a:srgbClr val="000000"/>
                </a:solidFill>
                <a:latin typeface="arial" panose="020B0604020202020204" pitchFamily="34" charset="0"/>
              </a:rPr>
              <a:t> </a:t>
            </a:r>
            <a:r>
              <a:rPr lang="en-US" dirty="0">
                <a:solidFill>
                  <a:srgbClr val="000000"/>
                </a:solidFill>
                <a:latin typeface="arial" panose="020B0604020202020204" pitchFamily="34" charset="0"/>
              </a:rPr>
              <a:t>Treatment of complicated urinary tract infections (</a:t>
            </a:r>
            <a:r>
              <a:rPr lang="en-US" dirty="0" err="1">
                <a:solidFill>
                  <a:srgbClr val="000000"/>
                </a:solidFill>
                <a:latin typeface="arial" panose="020B0604020202020204" pitchFamily="34" charset="0"/>
              </a:rPr>
              <a:t>cUTI</a:t>
            </a:r>
            <a:r>
              <a:rPr lang="en-US" dirty="0">
                <a:solidFill>
                  <a:srgbClr val="000000"/>
                </a:solidFill>
                <a:latin typeface="arial" panose="020B0604020202020204" pitchFamily="34" charset="0"/>
              </a:rPr>
              <a:t>), including </a:t>
            </a:r>
            <a:r>
              <a:rPr lang="en-US" dirty="0" smtClean="0">
                <a:solidFill>
                  <a:srgbClr val="000000"/>
                </a:solidFill>
                <a:latin typeface="arial" panose="020B0604020202020204" pitchFamily="34" charset="0"/>
              </a:rPr>
              <a:t>pyelonephritis</a:t>
            </a:r>
            <a:r>
              <a:rPr lang="en-US" dirty="0">
                <a:solidFill>
                  <a:srgbClr val="000000"/>
                </a:solidFill>
                <a:latin typeface="arial" panose="020B0604020202020204" pitchFamily="34" charset="0"/>
              </a:rPr>
              <a:t> in patients ≥18 </a:t>
            </a:r>
            <a:r>
              <a:rPr lang="en-US" dirty="0" smtClean="0">
                <a:solidFill>
                  <a:srgbClr val="000000"/>
                </a:solidFill>
                <a:latin typeface="arial" panose="020B0604020202020204" pitchFamily="34" charset="0"/>
              </a:rPr>
              <a:t>years</a:t>
            </a:r>
          </a:p>
          <a:p>
            <a:pPr lvl="1"/>
            <a:r>
              <a:rPr lang="en-US" dirty="0" smtClean="0">
                <a:solidFill>
                  <a:srgbClr val="000000"/>
                </a:solidFill>
                <a:latin typeface="arial" panose="020B0604020202020204" pitchFamily="34" charset="0"/>
              </a:rPr>
              <a:t>Reserved when limited or no alternative treatments are available </a:t>
            </a:r>
          </a:p>
          <a:p>
            <a:pPr lvl="1"/>
            <a:endParaRPr lang="en-US" dirty="0">
              <a:solidFill>
                <a:srgbClr val="000000"/>
              </a:solidFill>
              <a:latin typeface="arial" panose="020B0604020202020204" pitchFamily="34" charset="0"/>
            </a:endParaRPr>
          </a:p>
          <a:p>
            <a:r>
              <a:rPr lang="en-US" b="1" dirty="0" smtClean="0">
                <a:solidFill>
                  <a:srgbClr val="000000"/>
                </a:solidFill>
                <a:latin typeface="arial" panose="020B0604020202020204" pitchFamily="34" charset="0"/>
              </a:rPr>
              <a:t>Approval Date: </a:t>
            </a:r>
            <a:r>
              <a:rPr lang="en-US" dirty="0" smtClean="0">
                <a:solidFill>
                  <a:srgbClr val="000000"/>
                </a:solidFill>
                <a:latin typeface="arial" panose="020B0604020202020204" pitchFamily="34" charset="0"/>
              </a:rPr>
              <a:t>June 25, 2018</a:t>
            </a:r>
          </a:p>
          <a:p>
            <a:endParaRPr lang="en-US" dirty="0">
              <a:solidFill>
                <a:srgbClr val="000000"/>
              </a:solidFill>
              <a:latin typeface="arial" panose="020B0604020202020204" pitchFamily="34" charset="0"/>
            </a:endParaRPr>
          </a:p>
          <a:p>
            <a:r>
              <a:rPr lang="en-US" b="1" dirty="0" smtClean="0">
                <a:solidFill>
                  <a:srgbClr val="000000"/>
                </a:solidFill>
                <a:latin typeface="arial" panose="020B0604020202020204" pitchFamily="34" charset="0"/>
              </a:rPr>
              <a:t>MOA:</a:t>
            </a:r>
          </a:p>
          <a:p>
            <a:pPr lvl="1"/>
            <a:r>
              <a:rPr lang="en-US" dirty="0" smtClean="0"/>
              <a:t>Aminoglycoside </a:t>
            </a:r>
            <a:r>
              <a:rPr lang="en-US" dirty="0"/>
              <a:t>that acts by binding to bacterial 30S ribosomal subunit, thereby inhibiting protein synthesis</a:t>
            </a:r>
            <a:endParaRPr lang="en-US" dirty="0" smtClean="0"/>
          </a:p>
        </p:txBody>
      </p:sp>
      <p:sp>
        <p:nvSpPr>
          <p:cNvPr id="7" name="TextBox 6"/>
          <p:cNvSpPr txBox="1"/>
          <p:nvPr/>
        </p:nvSpPr>
        <p:spPr>
          <a:xfrm>
            <a:off x="2679700" y="6581001"/>
            <a:ext cx="6477000" cy="553998"/>
          </a:xfrm>
          <a:prstGeom prst="rect">
            <a:avLst/>
          </a:prstGeom>
          <a:noFill/>
        </p:spPr>
        <p:txBody>
          <a:bodyPr wrap="square" rtlCol="0">
            <a:spAutoFit/>
          </a:bodyPr>
          <a:lstStyle/>
          <a:p>
            <a:pPr algn="r"/>
            <a:r>
              <a:rPr lang="en-US" sz="1000" dirty="0" err="1"/>
              <a:t>Zemdri</a:t>
            </a:r>
            <a:r>
              <a:rPr lang="en-US" sz="1000" dirty="0"/>
              <a:t> (</a:t>
            </a:r>
            <a:r>
              <a:rPr lang="en-US" sz="1000" dirty="0" err="1"/>
              <a:t>plazomicin</a:t>
            </a:r>
            <a:r>
              <a:rPr lang="en-US" sz="1000" dirty="0"/>
              <a:t>) [prescribing information]. South San Francisco, CA: </a:t>
            </a:r>
            <a:r>
              <a:rPr lang="en-US" sz="1000" dirty="0" err="1"/>
              <a:t>Achaogen</a:t>
            </a:r>
            <a:r>
              <a:rPr lang="en-US" sz="1000" dirty="0"/>
              <a:t>, </a:t>
            </a:r>
            <a:r>
              <a:rPr lang="en-US" sz="1000" dirty="0" err="1"/>
              <a:t>Inc</a:t>
            </a:r>
            <a:r>
              <a:rPr lang="en-US" sz="1000" dirty="0"/>
              <a:t>; June 2018.</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21010230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Plazomicin (</a:t>
            </a:r>
            <a:r>
              <a:rPr lang="en-US" sz="2800" b="1" dirty="0" err="1" smtClean="0">
                <a:latin typeface="Arial" panose="020B0604020202020204" pitchFamily="34" charset="0"/>
                <a:cs typeface="Arial" panose="020B0604020202020204" pitchFamily="34" charset="0"/>
              </a:rPr>
              <a:t>Zemdri</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3947159"/>
          </a:xfrm>
        </p:spPr>
        <p:txBody>
          <a:bodyPr>
            <a:normAutofit lnSpcReduction="10000"/>
          </a:bodyPr>
          <a:lstStyle/>
          <a:p>
            <a:r>
              <a:rPr lang="en-US" b="1" dirty="0" smtClean="0"/>
              <a:t>Dosage: </a:t>
            </a:r>
            <a:r>
              <a:rPr lang="en-US" dirty="0" smtClean="0"/>
              <a:t>15 mg/kg IV every 24 </a:t>
            </a:r>
            <a:r>
              <a:rPr lang="en-US" dirty="0" err="1" smtClean="0"/>
              <a:t>hrs</a:t>
            </a:r>
            <a:endParaRPr lang="en-US" dirty="0" smtClean="0"/>
          </a:p>
          <a:p>
            <a:pPr lvl="1"/>
            <a:r>
              <a:rPr lang="en-US" dirty="0" smtClean="0"/>
              <a:t>Infusion over 30 </a:t>
            </a:r>
            <a:r>
              <a:rPr lang="en-US" dirty="0" err="1" smtClean="0"/>
              <a:t>mins</a:t>
            </a:r>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endParaRPr lang="en-US" b="1" dirty="0" smtClean="0"/>
          </a:p>
          <a:p>
            <a:r>
              <a:rPr lang="en-US" b="1" dirty="0" smtClean="0"/>
              <a:t>Boxed Warnings: </a:t>
            </a:r>
            <a:r>
              <a:rPr lang="en-US" dirty="0" smtClean="0"/>
              <a:t>Nephrotoxicity, ototoxicity, neuromuscular blockade, fatal harm </a:t>
            </a:r>
          </a:p>
          <a:p>
            <a:endParaRPr lang="en-US" dirty="0"/>
          </a:p>
          <a:p>
            <a:r>
              <a:rPr lang="en-US" b="1" dirty="0" smtClean="0"/>
              <a:t>Adverse Reactions</a:t>
            </a:r>
            <a:r>
              <a:rPr lang="en-US" b="1" dirty="0"/>
              <a:t>: </a:t>
            </a:r>
            <a:r>
              <a:rPr lang="en-US" dirty="0" smtClean="0"/>
              <a:t>Decreased </a:t>
            </a:r>
            <a:r>
              <a:rPr lang="en-US" dirty="0"/>
              <a:t>renal function, diarrhea, </a:t>
            </a:r>
            <a:r>
              <a:rPr lang="en-US" dirty="0" smtClean="0"/>
              <a:t>hypertension, headache</a:t>
            </a:r>
            <a:r>
              <a:rPr lang="en-US" dirty="0"/>
              <a:t>, nausea, vomiting and hypotension</a:t>
            </a:r>
            <a:endParaRPr lang="en-US" dirty="0" smtClean="0"/>
          </a:p>
          <a:p>
            <a:pPr marL="173037" lvl="1" indent="0">
              <a:buNone/>
            </a:pPr>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3725355484"/>
              </p:ext>
            </p:extLst>
          </p:nvPr>
        </p:nvGraphicFramePr>
        <p:xfrm>
          <a:off x="1905000" y="2514600"/>
          <a:ext cx="6096000" cy="1483360"/>
        </p:xfrm>
        <a:graphic>
          <a:graphicData uri="http://schemas.openxmlformats.org/drawingml/2006/table">
            <a:tbl>
              <a:tblPr firstRow="1" bandRow="1">
                <a:tableStyleId>{073A0DAA-6AF3-43AB-8588-CEC1D06C72B9}</a:tableStyleId>
              </a:tblPr>
              <a:tblGrid>
                <a:gridCol w="2032000"/>
                <a:gridCol w="2032000"/>
                <a:gridCol w="2032000"/>
              </a:tblGrid>
              <a:tr h="370840">
                <a:tc>
                  <a:txBody>
                    <a:bodyPr/>
                    <a:lstStyle/>
                    <a:p>
                      <a:pPr algn="ctr"/>
                      <a:r>
                        <a:rPr lang="en-US" dirty="0" err="1" smtClean="0"/>
                        <a:t>CrCl</a:t>
                      </a:r>
                      <a:endParaRPr lang="en-US" dirty="0"/>
                    </a:p>
                  </a:txBody>
                  <a:tcPr/>
                </a:tc>
                <a:tc>
                  <a:txBody>
                    <a:bodyPr/>
                    <a:lstStyle/>
                    <a:p>
                      <a:pPr algn="ctr"/>
                      <a:r>
                        <a:rPr lang="en-US" dirty="0" smtClean="0"/>
                        <a:t>Dose</a:t>
                      </a:r>
                      <a:endParaRPr lang="en-US" dirty="0"/>
                    </a:p>
                  </a:txBody>
                  <a:tcPr/>
                </a:tc>
                <a:tc>
                  <a:txBody>
                    <a:bodyPr/>
                    <a:lstStyle/>
                    <a:p>
                      <a:pPr algn="ctr"/>
                      <a:r>
                        <a:rPr lang="en-US" dirty="0" smtClean="0"/>
                        <a:t>Frequency </a:t>
                      </a:r>
                      <a:endParaRPr lang="en-US" dirty="0"/>
                    </a:p>
                  </a:txBody>
                  <a:tcPr/>
                </a:tc>
              </a:tr>
              <a:tr h="370840">
                <a:tc>
                  <a:txBody>
                    <a:bodyPr/>
                    <a:lstStyle/>
                    <a:p>
                      <a:pPr algn="ctr"/>
                      <a:r>
                        <a:rPr lang="en-US" dirty="0" smtClean="0"/>
                        <a:t>60-89</a:t>
                      </a:r>
                      <a:r>
                        <a:rPr lang="en-US" baseline="0" dirty="0" smtClean="0"/>
                        <a:t> ml/min</a:t>
                      </a:r>
                      <a:endParaRPr lang="en-US" dirty="0"/>
                    </a:p>
                  </a:txBody>
                  <a:tcPr/>
                </a:tc>
                <a:tc>
                  <a:txBody>
                    <a:bodyPr/>
                    <a:lstStyle/>
                    <a:p>
                      <a:pPr algn="ctr"/>
                      <a:r>
                        <a:rPr lang="en-US" dirty="0" smtClean="0"/>
                        <a:t>15 mg/kg </a:t>
                      </a:r>
                      <a:endParaRPr lang="en-US" dirty="0"/>
                    </a:p>
                  </a:txBody>
                  <a:tcPr/>
                </a:tc>
                <a:tc>
                  <a:txBody>
                    <a:bodyPr/>
                    <a:lstStyle/>
                    <a:p>
                      <a:pPr algn="ctr"/>
                      <a:r>
                        <a:rPr lang="en-US" dirty="0" smtClean="0"/>
                        <a:t>Q24 </a:t>
                      </a:r>
                      <a:r>
                        <a:rPr lang="en-US" dirty="0" err="1" smtClean="0"/>
                        <a:t>hrs</a:t>
                      </a:r>
                      <a:endParaRPr lang="en-US" dirty="0"/>
                    </a:p>
                  </a:txBody>
                  <a:tcPr/>
                </a:tc>
              </a:tr>
              <a:tr h="370840">
                <a:tc>
                  <a:txBody>
                    <a:bodyPr/>
                    <a:lstStyle/>
                    <a:p>
                      <a:pPr algn="ctr"/>
                      <a:r>
                        <a:rPr lang="en-US" dirty="0" smtClean="0"/>
                        <a:t>30-59 ml/min</a:t>
                      </a:r>
                      <a:endParaRPr lang="en-US" dirty="0"/>
                    </a:p>
                  </a:txBody>
                  <a:tcPr/>
                </a:tc>
                <a:tc>
                  <a:txBody>
                    <a:bodyPr/>
                    <a:lstStyle/>
                    <a:p>
                      <a:pPr algn="ctr"/>
                      <a:r>
                        <a:rPr lang="en-US" dirty="0" smtClean="0"/>
                        <a:t>10 mg/kg </a:t>
                      </a:r>
                      <a:endParaRPr lang="en-US" dirty="0"/>
                    </a:p>
                  </a:txBody>
                  <a:tcPr/>
                </a:tc>
                <a:tc>
                  <a:txBody>
                    <a:bodyPr/>
                    <a:lstStyle/>
                    <a:p>
                      <a:pPr algn="ctr"/>
                      <a:r>
                        <a:rPr lang="en-US" dirty="0" smtClean="0"/>
                        <a:t>Q24 </a:t>
                      </a:r>
                      <a:r>
                        <a:rPr lang="en-US" dirty="0" err="1" smtClean="0"/>
                        <a:t>hrs</a:t>
                      </a:r>
                      <a:endParaRPr lang="en-US" dirty="0"/>
                    </a:p>
                  </a:txBody>
                  <a:tcPr/>
                </a:tc>
              </a:tr>
              <a:tr h="370840">
                <a:tc>
                  <a:txBody>
                    <a:bodyPr/>
                    <a:lstStyle/>
                    <a:p>
                      <a:pPr algn="ctr"/>
                      <a:r>
                        <a:rPr lang="en-US" dirty="0" smtClean="0"/>
                        <a:t>15-29 ml/min </a:t>
                      </a:r>
                      <a:endParaRPr lang="en-US" dirty="0"/>
                    </a:p>
                  </a:txBody>
                  <a:tcPr/>
                </a:tc>
                <a:tc>
                  <a:txBody>
                    <a:bodyPr/>
                    <a:lstStyle/>
                    <a:p>
                      <a:pPr algn="ctr"/>
                      <a:r>
                        <a:rPr lang="en-US" dirty="0" smtClean="0"/>
                        <a:t>10 mg/kg </a:t>
                      </a:r>
                      <a:endParaRPr lang="en-US" dirty="0"/>
                    </a:p>
                  </a:txBody>
                  <a:tcPr/>
                </a:tc>
                <a:tc>
                  <a:txBody>
                    <a:bodyPr/>
                    <a:lstStyle/>
                    <a:p>
                      <a:pPr algn="ctr"/>
                      <a:r>
                        <a:rPr lang="en-US" dirty="0" smtClean="0"/>
                        <a:t>Q48 </a:t>
                      </a:r>
                      <a:r>
                        <a:rPr lang="en-US" dirty="0" err="1" smtClean="0"/>
                        <a:t>hrs</a:t>
                      </a:r>
                      <a:endParaRPr lang="en-US" dirty="0"/>
                    </a:p>
                  </a:txBody>
                  <a:tcPr/>
                </a:tc>
              </a:tr>
            </a:tbl>
          </a:graphicData>
        </a:graphic>
      </p:graphicFrame>
      <p:sp>
        <p:nvSpPr>
          <p:cNvPr id="8" name="TextBox 7"/>
          <p:cNvSpPr txBox="1"/>
          <p:nvPr/>
        </p:nvSpPr>
        <p:spPr>
          <a:xfrm>
            <a:off x="2679700" y="6581001"/>
            <a:ext cx="6477000" cy="553998"/>
          </a:xfrm>
          <a:prstGeom prst="rect">
            <a:avLst/>
          </a:prstGeom>
          <a:noFill/>
        </p:spPr>
        <p:txBody>
          <a:bodyPr wrap="square" rtlCol="0">
            <a:spAutoFit/>
          </a:bodyPr>
          <a:lstStyle/>
          <a:p>
            <a:pPr algn="r"/>
            <a:r>
              <a:rPr lang="en-US" sz="1000" dirty="0" err="1"/>
              <a:t>Zemdri</a:t>
            </a:r>
            <a:r>
              <a:rPr lang="en-US" sz="1000" dirty="0"/>
              <a:t> (</a:t>
            </a:r>
            <a:r>
              <a:rPr lang="en-US" sz="1000" dirty="0" err="1"/>
              <a:t>plazomicin</a:t>
            </a:r>
            <a:r>
              <a:rPr lang="en-US" sz="1000" dirty="0"/>
              <a:t>) [prescribing information]. South San Francisco, CA: </a:t>
            </a:r>
            <a:r>
              <a:rPr lang="en-US" sz="1000" dirty="0" err="1"/>
              <a:t>Achaogen</a:t>
            </a:r>
            <a:r>
              <a:rPr lang="en-US" sz="1000" dirty="0"/>
              <a:t>, </a:t>
            </a:r>
            <a:r>
              <a:rPr lang="en-US" sz="1000" dirty="0" err="1"/>
              <a:t>Inc</a:t>
            </a:r>
            <a:r>
              <a:rPr lang="en-US" sz="1000" dirty="0"/>
              <a:t>; June 2018.</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1535348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Plazomicin (Zemdri</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3947159"/>
          </a:xfrm>
        </p:spPr>
        <p:txBody>
          <a:bodyPr>
            <a:normAutofit/>
          </a:bodyPr>
          <a:lstStyle/>
          <a:p>
            <a:pPr marL="173037" lvl="1" indent="0">
              <a:buNone/>
            </a:pPr>
            <a:r>
              <a:rPr lang="en-US" b="1" dirty="0" smtClean="0"/>
              <a:t>Clinical Data</a:t>
            </a:r>
          </a:p>
          <a:p>
            <a:pPr marL="173037" lvl="1" indent="0">
              <a:buNone/>
            </a:pPr>
            <a:endParaRPr lang="en-US" b="1" dirty="0" smtClean="0"/>
          </a:p>
          <a:p>
            <a:pPr marL="173037" lvl="1" indent="0">
              <a:buNone/>
            </a:pPr>
            <a:r>
              <a:rPr lang="en-US" u="sng" dirty="0"/>
              <a:t>Complicated Urinary Tract Infections, Including </a:t>
            </a:r>
            <a:r>
              <a:rPr lang="en-US" u="sng" dirty="0" smtClean="0"/>
              <a:t>Pyelonephritis</a:t>
            </a:r>
          </a:p>
          <a:p>
            <a:pPr lvl="2"/>
            <a:r>
              <a:rPr lang="en-US" dirty="0" smtClean="0"/>
              <a:t>N=609, randomized </a:t>
            </a:r>
            <a:r>
              <a:rPr lang="en-US" dirty="0" err="1" smtClean="0"/>
              <a:t>plazomicin</a:t>
            </a:r>
            <a:r>
              <a:rPr lang="en-US" dirty="0" smtClean="0"/>
              <a:t> 15 mg/kg day or </a:t>
            </a:r>
            <a:r>
              <a:rPr lang="en-US" dirty="0" err="1" smtClean="0"/>
              <a:t>meropenem</a:t>
            </a:r>
            <a:r>
              <a:rPr lang="en-US" dirty="0" smtClean="0"/>
              <a:t> 1gm q8h </a:t>
            </a:r>
          </a:p>
          <a:p>
            <a:pPr lvl="3"/>
            <a:r>
              <a:rPr lang="en-US" dirty="0" smtClean="0"/>
              <a:t>Switch to oral (levofloxacin) after min 4 days IV and max 7 days IV</a:t>
            </a:r>
          </a:p>
          <a:p>
            <a:pPr marL="568325" lvl="3" indent="0">
              <a:buNone/>
            </a:pPr>
            <a:endParaRPr lang="en-US" dirty="0" smtClean="0"/>
          </a:p>
          <a:p>
            <a:pPr marL="173037" lvl="1" indent="0">
              <a:buNone/>
            </a:pPr>
            <a:endParaRPr lang="en-US" dirty="0" smtClean="0"/>
          </a:p>
        </p:txBody>
      </p:sp>
      <p:graphicFrame>
        <p:nvGraphicFramePr>
          <p:cNvPr id="3" name="Table 2"/>
          <p:cNvGraphicFramePr>
            <a:graphicFrameLocks noGrp="1"/>
          </p:cNvGraphicFramePr>
          <p:nvPr>
            <p:extLst>
              <p:ext uri="{D42A27DB-BD31-4B8C-83A1-F6EECF244321}">
                <p14:modId xmlns:p14="http://schemas.microsoft.com/office/powerpoint/2010/main" val="3622471218"/>
              </p:ext>
            </p:extLst>
          </p:nvPr>
        </p:nvGraphicFramePr>
        <p:xfrm>
          <a:off x="1295400" y="4114800"/>
          <a:ext cx="7696200" cy="2346960"/>
        </p:xfrm>
        <a:graphic>
          <a:graphicData uri="http://schemas.openxmlformats.org/drawingml/2006/table">
            <a:tbl>
              <a:tblPr firstRow="1" bandRow="1">
                <a:tableStyleId>{073A0DAA-6AF3-43AB-8588-CEC1D06C72B9}</a:tableStyleId>
              </a:tblPr>
              <a:tblGrid>
                <a:gridCol w="2667000"/>
                <a:gridCol w="1447800"/>
                <a:gridCol w="1676400"/>
                <a:gridCol w="1905000"/>
              </a:tblGrid>
              <a:tr h="203200">
                <a:tc>
                  <a:txBody>
                    <a:bodyPr/>
                    <a:lstStyle/>
                    <a:p>
                      <a:r>
                        <a:rPr lang="en-US" sz="1400" dirty="0" smtClean="0"/>
                        <a:t>Analysis visit</a:t>
                      </a:r>
                      <a:endParaRPr lang="en-US" sz="1400" dirty="0"/>
                    </a:p>
                  </a:txBody>
                  <a:tcPr anchor="b"/>
                </a:tc>
                <a:tc>
                  <a:txBody>
                    <a:bodyPr/>
                    <a:lstStyle/>
                    <a:p>
                      <a:r>
                        <a:rPr lang="en-US" sz="1400" dirty="0" smtClean="0"/>
                        <a:t>Plazomicin</a:t>
                      </a:r>
                    </a:p>
                    <a:p>
                      <a:r>
                        <a:rPr lang="en-US" sz="1400" dirty="0" smtClean="0"/>
                        <a:t>n/N (%)</a:t>
                      </a:r>
                      <a:endParaRPr lang="en-US" sz="1400" dirty="0"/>
                    </a:p>
                  </a:txBody>
                  <a:tcPr/>
                </a:tc>
                <a:tc>
                  <a:txBody>
                    <a:bodyPr/>
                    <a:lstStyle/>
                    <a:p>
                      <a:r>
                        <a:rPr lang="en-US" sz="1400" dirty="0" err="1" smtClean="0"/>
                        <a:t>Meropenem</a:t>
                      </a:r>
                      <a:r>
                        <a:rPr lang="en-US" sz="1400" dirty="0" smtClean="0"/>
                        <a:t> </a:t>
                      </a:r>
                    </a:p>
                    <a:p>
                      <a:r>
                        <a:rPr lang="en-US" sz="1400" dirty="0" smtClean="0"/>
                        <a:t>n/N (%)</a:t>
                      </a:r>
                      <a:endParaRPr lang="en-US" sz="1400" dirty="0"/>
                    </a:p>
                  </a:txBody>
                  <a:tcPr/>
                </a:tc>
                <a:tc>
                  <a:txBody>
                    <a:bodyPr/>
                    <a:lstStyle/>
                    <a:p>
                      <a:r>
                        <a:rPr lang="en-US" sz="1400" dirty="0" smtClean="0"/>
                        <a:t>Treatment difference </a:t>
                      </a:r>
                    </a:p>
                    <a:p>
                      <a:r>
                        <a:rPr lang="en-US" sz="1400" dirty="0" smtClean="0"/>
                        <a:t>(95% CI)</a:t>
                      </a:r>
                      <a:endParaRPr lang="en-US" sz="1400" dirty="0"/>
                    </a:p>
                  </a:txBody>
                  <a:tcPr/>
                </a:tc>
              </a:tr>
              <a:tr h="142240">
                <a:tc>
                  <a:txBody>
                    <a:bodyPr/>
                    <a:lstStyle/>
                    <a:p>
                      <a:r>
                        <a:rPr lang="en-US" sz="1400" b="1" dirty="0" smtClean="0"/>
                        <a:t>Day 5</a:t>
                      </a:r>
                      <a:endParaRPr lang="en-US" sz="1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168/191 (88.0)</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180/197 (91.4)</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-3.4 (-10.0, 3.1) </a:t>
                      </a:r>
                    </a:p>
                  </a:txBody>
                  <a:tcPr/>
                </a:tc>
              </a:tr>
              <a:tr h="142240">
                <a:tc>
                  <a:txBody>
                    <a:bodyPr/>
                    <a:lstStyle/>
                    <a:p>
                      <a:pPr algn="r"/>
                      <a:r>
                        <a:rPr lang="en-US" sz="1400" dirty="0" smtClean="0"/>
                        <a:t>Clinical cure or improvement</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171/191 (89.5)</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182/197 (92.4) </a:t>
                      </a:r>
                    </a:p>
                  </a:txBody>
                  <a:tcPr/>
                </a:tc>
                <a:tc>
                  <a:txBody>
                    <a:bodyPr/>
                    <a:lstStyle/>
                    <a:p>
                      <a:endParaRPr lang="en-US" sz="1400" dirty="0"/>
                    </a:p>
                  </a:txBody>
                  <a:tcPr/>
                </a:tc>
              </a:tr>
              <a:tr h="142240">
                <a:tc>
                  <a:txBody>
                    <a:bodyPr/>
                    <a:lstStyle/>
                    <a:p>
                      <a:pPr algn="r"/>
                      <a:r>
                        <a:rPr lang="en-US" sz="1400" dirty="0" smtClean="0"/>
                        <a:t>Microbiological eradication</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188/191 (98.4)</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193/197 (98.0) </a:t>
                      </a:r>
                    </a:p>
                  </a:txBody>
                  <a:tcPr/>
                </a:tc>
                <a:tc>
                  <a:txBody>
                    <a:bodyPr/>
                    <a:lstStyle/>
                    <a:p>
                      <a:endParaRPr lang="en-US" sz="1400"/>
                    </a:p>
                  </a:txBody>
                  <a:tcPr/>
                </a:tc>
              </a:tr>
              <a:tr h="142240">
                <a:tc>
                  <a:txBody>
                    <a:bodyPr/>
                    <a:lstStyle/>
                    <a:p>
                      <a:r>
                        <a:rPr lang="pl-PL" sz="1400" b="1" dirty="0" smtClean="0"/>
                        <a:t>TOC</a:t>
                      </a:r>
                      <a:endParaRPr lang="en-US" sz="1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400" dirty="0" smtClean="0"/>
                        <a:t>156/191 (81.7)</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400" dirty="0" smtClean="0"/>
                        <a:t>138/197 (70.1)</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l-PL" sz="1400" dirty="0" smtClean="0"/>
                        <a:t>11.6 (2.7, 20.3) </a:t>
                      </a:r>
                      <a:endParaRPr lang="en-US" sz="1400" dirty="0" smtClean="0"/>
                    </a:p>
                  </a:txBody>
                  <a:tcPr/>
                </a:tc>
              </a:tr>
              <a:tr h="142240">
                <a:tc>
                  <a:txBody>
                    <a:bodyPr/>
                    <a:lstStyle/>
                    <a:p>
                      <a:pPr algn="r"/>
                      <a:r>
                        <a:rPr lang="en-US" sz="1400" dirty="0" smtClean="0"/>
                        <a:t>Clinical Cure</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170/191 (89.0)</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178/197 (90.4) </a:t>
                      </a:r>
                    </a:p>
                  </a:txBody>
                  <a:tcPr/>
                </a:tc>
                <a:tc>
                  <a:txBody>
                    <a:bodyPr/>
                    <a:lstStyle/>
                    <a:p>
                      <a:endParaRPr lang="en-US" sz="1400" dirty="0"/>
                    </a:p>
                  </a:txBody>
                  <a:tcPr/>
                </a:tc>
              </a:tr>
              <a:tr h="142240">
                <a:tc>
                  <a:txBody>
                    <a:bodyPr/>
                    <a:lstStyle/>
                    <a:p>
                      <a:pPr algn="r"/>
                      <a:r>
                        <a:rPr lang="en-US" sz="1400" dirty="0" smtClean="0"/>
                        <a:t>Microbiological</a:t>
                      </a:r>
                      <a:r>
                        <a:rPr lang="en-US" sz="1400" baseline="0" dirty="0" smtClean="0"/>
                        <a:t> </a:t>
                      </a:r>
                      <a:r>
                        <a:rPr lang="en-US" sz="1400" dirty="0" smtClean="0"/>
                        <a:t>eradication</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171/191 (89.5)</a:t>
                      </a:r>
                    </a:p>
                  </a:txBody>
                  <a:tcPr/>
                </a:tc>
                <a:tc>
                  <a:txBody>
                    <a:bodyPr/>
                    <a:lstStyle/>
                    <a:p>
                      <a:r>
                        <a:rPr lang="en-US" sz="1400" dirty="0" smtClean="0"/>
                        <a:t>147/197 (74.6) </a:t>
                      </a:r>
                      <a:endParaRPr lang="en-US" sz="1400" dirty="0"/>
                    </a:p>
                  </a:txBody>
                  <a:tcPr/>
                </a:tc>
                <a:tc>
                  <a:txBody>
                    <a:bodyPr/>
                    <a:lstStyle/>
                    <a:p>
                      <a:endParaRPr lang="en-US" sz="1400" dirty="0"/>
                    </a:p>
                  </a:txBody>
                  <a:tcPr/>
                </a:tc>
              </a:tr>
            </a:tbl>
          </a:graphicData>
        </a:graphic>
      </p:graphicFrame>
      <p:sp>
        <p:nvSpPr>
          <p:cNvPr id="9" name="TextBox 8"/>
          <p:cNvSpPr txBox="1"/>
          <p:nvPr/>
        </p:nvSpPr>
        <p:spPr>
          <a:xfrm>
            <a:off x="2677886" y="6609080"/>
            <a:ext cx="6477000" cy="400110"/>
          </a:xfrm>
          <a:prstGeom prst="rect">
            <a:avLst/>
          </a:prstGeom>
          <a:noFill/>
        </p:spPr>
        <p:txBody>
          <a:bodyPr wrap="square" rtlCol="0">
            <a:spAutoFit/>
          </a:bodyPr>
          <a:lstStyle/>
          <a:p>
            <a:pPr algn="r"/>
            <a:r>
              <a:rPr lang="en-US" sz="1000" dirty="0"/>
              <a:t>Zemdri (</a:t>
            </a:r>
            <a:r>
              <a:rPr lang="en-US" sz="1000" dirty="0" err="1"/>
              <a:t>plazomicin</a:t>
            </a:r>
            <a:r>
              <a:rPr lang="en-US" sz="1000" dirty="0"/>
              <a:t>) [prescribing information]. South San Francisco, CA: </a:t>
            </a:r>
            <a:r>
              <a:rPr lang="en-US" sz="1000" dirty="0" err="1"/>
              <a:t>Achaogen</a:t>
            </a:r>
            <a:r>
              <a:rPr lang="en-US" sz="1000" dirty="0"/>
              <a:t>, </a:t>
            </a:r>
            <a:r>
              <a:rPr lang="en-US" sz="1000" dirty="0" err="1"/>
              <a:t>Inc</a:t>
            </a:r>
            <a:r>
              <a:rPr lang="en-US" sz="1000" dirty="0"/>
              <a:t>; June 2018.</a:t>
            </a:r>
            <a:br>
              <a:rPr lang="en-US" sz="1000" dirty="0"/>
            </a:br>
            <a:endParaRPr lang="en-US" sz="1000" dirty="0"/>
          </a:p>
        </p:txBody>
      </p:sp>
    </p:spTree>
    <p:extLst>
      <p:ext uri="{BB962C8B-B14F-4D97-AF65-F5344CB8AC3E}">
        <p14:creationId xmlns:p14="http://schemas.microsoft.com/office/powerpoint/2010/main" val="1087254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600" b="1" dirty="0" smtClean="0">
                <a:latin typeface="+mn-lt"/>
              </a:rPr>
              <a:t>Question 2</a:t>
            </a:r>
            <a:endParaRPr lang="en-US" sz="2600" b="1" dirty="0">
              <a:latin typeface="+mn-lt"/>
            </a:endParaRPr>
          </a:p>
        </p:txBody>
      </p:sp>
      <p:sp>
        <p:nvSpPr>
          <p:cNvPr id="6" name="Content Placeholder 5"/>
          <p:cNvSpPr>
            <a:spLocks noGrp="1"/>
          </p:cNvSpPr>
          <p:nvPr>
            <p:ph idx="13"/>
          </p:nvPr>
        </p:nvSpPr>
        <p:spPr/>
        <p:txBody>
          <a:bodyPr>
            <a:normAutofit/>
          </a:bodyPr>
          <a:lstStyle/>
          <a:p>
            <a:pPr marL="0" indent="0">
              <a:buNone/>
            </a:pPr>
            <a:r>
              <a:rPr lang="en-US" sz="2400" dirty="0" err="1"/>
              <a:t>Aimovig</a:t>
            </a:r>
            <a:r>
              <a:rPr lang="en-US" sz="2400" baseline="30000" dirty="0" smtClean="0"/>
              <a:t>®</a:t>
            </a:r>
            <a:r>
              <a:rPr lang="en-US" sz="2400" dirty="0" smtClean="0"/>
              <a:t> is indicated for treatment of: </a:t>
            </a:r>
            <a:r>
              <a:rPr lang="en-US" sz="2400" dirty="0"/>
              <a:t>  </a:t>
            </a:r>
            <a:endParaRPr lang="en-US" sz="2400" dirty="0" smtClean="0"/>
          </a:p>
          <a:p>
            <a:pPr marL="0" indent="0">
              <a:buNone/>
            </a:pPr>
            <a:r>
              <a:rPr lang="en-US" sz="2400" dirty="0" smtClean="0"/>
              <a:t>	</a:t>
            </a:r>
          </a:p>
          <a:p>
            <a:pPr marL="0" indent="0">
              <a:buNone/>
            </a:pPr>
            <a:r>
              <a:rPr lang="en-US" sz="2400" dirty="0" smtClean="0"/>
              <a:t>	A</a:t>
            </a:r>
            <a:r>
              <a:rPr lang="en-US" sz="2400" dirty="0"/>
              <a:t>) </a:t>
            </a:r>
            <a:r>
              <a:rPr lang="en-US" sz="2400" dirty="0" smtClean="0"/>
              <a:t>Chronic </a:t>
            </a:r>
            <a:r>
              <a:rPr lang="en-US" sz="2400" dirty="0"/>
              <a:t>migraine	</a:t>
            </a:r>
            <a:endParaRPr lang="en-US" sz="2400" dirty="0" smtClean="0"/>
          </a:p>
          <a:p>
            <a:pPr marL="0" indent="0">
              <a:buNone/>
            </a:pPr>
            <a:r>
              <a:rPr lang="en-US" sz="2400" dirty="0"/>
              <a:t>	</a:t>
            </a:r>
            <a:r>
              <a:rPr lang="en-US" sz="2400" dirty="0" smtClean="0"/>
              <a:t>B) </a:t>
            </a:r>
            <a:r>
              <a:rPr lang="en-US" sz="2400" dirty="0"/>
              <a:t>Episodic migraine</a:t>
            </a:r>
            <a:endParaRPr lang="en-US" sz="2400" dirty="0" smtClean="0"/>
          </a:p>
          <a:p>
            <a:pPr marL="0" indent="0">
              <a:buNone/>
            </a:pPr>
            <a:r>
              <a:rPr lang="en-US" sz="2400" dirty="0"/>
              <a:t>	</a:t>
            </a:r>
            <a:r>
              <a:rPr lang="en-US" sz="2400" dirty="0" smtClean="0"/>
              <a:t>C) Tension headache</a:t>
            </a:r>
          </a:p>
          <a:p>
            <a:pPr marL="0" indent="0">
              <a:buNone/>
            </a:pPr>
            <a:r>
              <a:rPr lang="en-US" sz="2400" dirty="0" smtClean="0"/>
              <a:t>	D) Cluster headache</a:t>
            </a:r>
          </a:p>
          <a:p>
            <a:pPr marL="0" indent="0">
              <a:buNone/>
            </a:pPr>
            <a:r>
              <a:rPr lang="en-US" sz="2400" dirty="0"/>
              <a:t>	</a:t>
            </a:r>
          </a:p>
          <a:p>
            <a:pPr marL="0" indent="0">
              <a:buNone/>
            </a:pPr>
            <a:r>
              <a:rPr lang="en-US" sz="2400" dirty="0" smtClean="0"/>
              <a:t> </a:t>
            </a:r>
            <a:endParaRPr lang="en-US" sz="2400" dirty="0"/>
          </a:p>
        </p:txBody>
      </p:sp>
      <p:sp>
        <p:nvSpPr>
          <p:cNvPr id="7" name="Rectangle 6"/>
          <p:cNvSpPr/>
          <p:nvPr/>
        </p:nvSpPr>
        <p:spPr>
          <a:xfrm>
            <a:off x="1524000" y="2667000"/>
            <a:ext cx="3124200" cy="381000"/>
          </a:xfrm>
          <a:prstGeom prst="rect">
            <a:avLst/>
          </a:prstGeom>
          <a:noFill/>
          <a:ln w="3810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524000" y="3048000"/>
            <a:ext cx="3124200" cy="457200"/>
          </a:xfrm>
          <a:prstGeom prst="rect">
            <a:avLst/>
          </a:prstGeom>
          <a:noFill/>
          <a:ln w="3810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464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t>Immune Modulators</a:t>
            </a:r>
            <a:endParaRPr lang="en-US" b="1" dirty="0"/>
          </a:p>
        </p:txBody>
      </p:sp>
    </p:spTree>
    <p:extLst>
      <p:ext uri="{BB962C8B-B14F-4D97-AF65-F5344CB8AC3E}">
        <p14:creationId xmlns:p14="http://schemas.microsoft.com/office/powerpoint/2010/main" val="29054256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Tildrakizumab (Ilumya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smtClean="0"/>
              <a:t>Treatment </a:t>
            </a:r>
            <a:r>
              <a:rPr lang="en-US" dirty="0"/>
              <a:t>of moderate to severe plaque psoriasis</a:t>
            </a:r>
          </a:p>
          <a:p>
            <a:endParaRPr lang="en-US" dirty="0"/>
          </a:p>
          <a:p>
            <a:r>
              <a:rPr lang="en-US" b="1" dirty="0"/>
              <a:t>Approval Date: </a:t>
            </a:r>
            <a:r>
              <a:rPr lang="en-US" dirty="0" smtClean="0"/>
              <a:t>March 20, </a:t>
            </a:r>
            <a:r>
              <a:rPr lang="en-US" dirty="0"/>
              <a:t>2018</a:t>
            </a:r>
          </a:p>
          <a:p>
            <a:endParaRPr lang="en-US" sz="2200" dirty="0"/>
          </a:p>
          <a:p>
            <a:r>
              <a:rPr lang="en-US" b="1" dirty="0"/>
              <a:t>MOA</a:t>
            </a:r>
            <a:r>
              <a:rPr lang="en-US" b="1" dirty="0" smtClean="0"/>
              <a:t>:</a:t>
            </a:r>
          </a:p>
          <a:p>
            <a:pPr lvl="1"/>
            <a:r>
              <a:rPr lang="en-US" dirty="0" smtClean="0"/>
              <a:t>Monoclonal </a:t>
            </a:r>
            <a:r>
              <a:rPr lang="en-US" dirty="0"/>
              <a:t>antibody to inhibit interleukin 23 </a:t>
            </a:r>
          </a:p>
          <a:p>
            <a:pPr lvl="2"/>
            <a:endParaRPr lang="en-US" dirty="0"/>
          </a:p>
        </p:txBody>
      </p:sp>
      <p:pic>
        <p:nvPicPr>
          <p:cNvPr id="4098" name="Picture 2" descr="http://182.92.230.50:82/drug/biology/PB109-Tildrakizumab-stucture-0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962401"/>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09800" y="6581001"/>
            <a:ext cx="6946900" cy="400110"/>
          </a:xfrm>
          <a:prstGeom prst="rect">
            <a:avLst/>
          </a:prstGeom>
          <a:noFill/>
        </p:spPr>
        <p:txBody>
          <a:bodyPr wrap="square" rtlCol="0">
            <a:spAutoFit/>
          </a:bodyPr>
          <a:lstStyle/>
          <a:p>
            <a:pPr algn="r"/>
            <a:r>
              <a:rPr lang="en-US" sz="1000" dirty="0"/>
              <a:t>Ilumya (</a:t>
            </a:r>
            <a:r>
              <a:rPr lang="en-US" sz="1000" dirty="0" err="1"/>
              <a:t>tildrakizumab-asmn</a:t>
            </a:r>
            <a:r>
              <a:rPr lang="en-US" sz="1000" dirty="0"/>
              <a:t>) [prescribing information]. Whitehouse Station, NJ: Merck &amp; Co </a:t>
            </a:r>
            <a:r>
              <a:rPr lang="en-US" sz="1000" dirty="0" err="1"/>
              <a:t>Inc</a:t>
            </a:r>
            <a:r>
              <a:rPr lang="en-US" sz="1000" dirty="0"/>
              <a:t>; March 2018.</a:t>
            </a:r>
          </a:p>
          <a:p>
            <a:pPr algn="r"/>
            <a:endParaRPr lang="en-US" sz="1000" dirty="0"/>
          </a:p>
        </p:txBody>
      </p:sp>
    </p:spTree>
    <p:extLst>
      <p:ext uri="{BB962C8B-B14F-4D97-AF65-F5344CB8AC3E}">
        <p14:creationId xmlns:p14="http://schemas.microsoft.com/office/powerpoint/2010/main" val="3980785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t>Tildrakizumab (Ilumya</a:t>
            </a:r>
            <a:r>
              <a:rPr lang="en-US" sz="2800" b="1" baseline="30000" dirty="0"/>
              <a:t>®</a:t>
            </a:r>
            <a:r>
              <a:rPr lang="en-US" sz="2800" b="1" dirty="0"/>
              <a:t>) </a:t>
            </a:r>
            <a:endParaRPr lang="en-US" sz="2600" b="1" dirty="0">
              <a:latin typeface="+mn-lt"/>
            </a:endParaRPr>
          </a:p>
        </p:txBody>
      </p:sp>
      <p:sp>
        <p:nvSpPr>
          <p:cNvPr id="6" name="Content Placeholder 5"/>
          <p:cNvSpPr>
            <a:spLocks noGrp="1"/>
          </p:cNvSpPr>
          <p:nvPr>
            <p:ph idx="13"/>
          </p:nvPr>
        </p:nvSpPr>
        <p:spPr>
          <a:xfrm>
            <a:off x="1143000" y="1767840"/>
            <a:ext cx="7620000" cy="3947159"/>
          </a:xfrm>
        </p:spPr>
        <p:txBody>
          <a:bodyPr>
            <a:normAutofit/>
          </a:bodyPr>
          <a:lstStyle/>
          <a:p>
            <a:r>
              <a:rPr lang="en-US" b="1" dirty="0" smtClean="0"/>
              <a:t>Dosage: </a:t>
            </a:r>
            <a:r>
              <a:rPr lang="en-US" dirty="0" smtClean="0"/>
              <a:t>100 mg </a:t>
            </a:r>
            <a:r>
              <a:rPr lang="en-US" dirty="0" err="1" smtClean="0"/>
              <a:t>subq</a:t>
            </a:r>
            <a:r>
              <a:rPr lang="en-US" dirty="0" smtClean="0"/>
              <a:t> on Week 0 and 4, then every 12 weeks </a:t>
            </a:r>
            <a:endParaRPr lang="en-US" baseline="30000" dirty="0" smtClean="0"/>
          </a:p>
          <a:p>
            <a:pPr marL="173037" lvl="1" indent="0">
              <a:buNone/>
            </a:pPr>
            <a:endParaRPr lang="en-US" dirty="0"/>
          </a:p>
          <a:p>
            <a:r>
              <a:rPr lang="en-US" b="1" dirty="0" smtClean="0"/>
              <a:t>Adverse Reactions: </a:t>
            </a:r>
          </a:p>
          <a:p>
            <a:pPr lvl="1"/>
            <a:r>
              <a:rPr lang="en-US" dirty="0" smtClean="0"/>
              <a:t>Upper </a:t>
            </a:r>
            <a:r>
              <a:rPr lang="en-US" dirty="0"/>
              <a:t>respiratory tract infections, </a:t>
            </a:r>
            <a:r>
              <a:rPr lang="en-US" dirty="0" smtClean="0"/>
              <a:t>infections, injection site reactions, antibody development </a:t>
            </a:r>
          </a:p>
          <a:p>
            <a:pPr lvl="2"/>
            <a:endParaRPr lang="en-US" dirty="0"/>
          </a:p>
        </p:txBody>
      </p:sp>
      <p:pic>
        <p:nvPicPr>
          <p:cNvPr id="6146" name="Picture 2" descr="Image result for tildrakizum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886200"/>
            <a:ext cx="3328988" cy="22152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09800" y="6581001"/>
            <a:ext cx="6946900" cy="400110"/>
          </a:xfrm>
          <a:prstGeom prst="rect">
            <a:avLst/>
          </a:prstGeom>
          <a:noFill/>
        </p:spPr>
        <p:txBody>
          <a:bodyPr wrap="square" rtlCol="0">
            <a:spAutoFit/>
          </a:bodyPr>
          <a:lstStyle/>
          <a:p>
            <a:pPr algn="r"/>
            <a:r>
              <a:rPr lang="en-US" sz="1000" dirty="0"/>
              <a:t>Ilumya (</a:t>
            </a:r>
            <a:r>
              <a:rPr lang="en-US" sz="1000" dirty="0" err="1"/>
              <a:t>tildrakizumab-asmn</a:t>
            </a:r>
            <a:r>
              <a:rPr lang="en-US" sz="1000" dirty="0"/>
              <a:t>) [prescribing information]. Whitehouse Station, NJ: Merck &amp; Co </a:t>
            </a:r>
            <a:r>
              <a:rPr lang="en-US" sz="1000" dirty="0" err="1"/>
              <a:t>Inc</a:t>
            </a:r>
            <a:r>
              <a:rPr lang="en-US" sz="1000" dirty="0"/>
              <a:t>; March 2018.</a:t>
            </a:r>
          </a:p>
          <a:p>
            <a:pPr algn="r"/>
            <a:endParaRPr lang="en-US" sz="1000" dirty="0"/>
          </a:p>
        </p:txBody>
      </p:sp>
    </p:spTree>
    <p:extLst>
      <p:ext uri="{BB962C8B-B14F-4D97-AF65-F5344CB8AC3E}">
        <p14:creationId xmlns:p14="http://schemas.microsoft.com/office/powerpoint/2010/main" val="4175291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066800" y="1219200"/>
          <a:ext cx="71628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4175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t>Tildrakizumab (Ilumya</a:t>
            </a:r>
            <a:r>
              <a:rPr lang="en-US" sz="2800" b="1" baseline="30000" dirty="0"/>
              <a:t>®</a:t>
            </a:r>
            <a:r>
              <a:rPr lang="en-US" sz="2800" b="1" dirty="0"/>
              <a:t>) </a:t>
            </a:r>
            <a:endParaRPr lang="en-US" sz="2600" b="1" dirty="0">
              <a:latin typeface="+mn-lt"/>
            </a:endParaRPr>
          </a:p>
        </p:txBody>
      </p:sp>
      <p:sp>
        <p:nvSpPr>
          <p:cNvPr id="6" name="Content Placeholder 5"/>
          <p:cNvSpPr>
            <a:spLocks noGrp="1"/>
          </p:cNvSpPr>
          <p:nvPr>
            <p:ph idx="13"/>
          </p:nvPr>
        </p:nvSpPr>
        <p:spPr>
          <a:xfrm>
            <a:off x="1143000" y="1767840"/>
            <a:ext cx="7620000" cy="3947159"/>
          </a:xfrm>
        </p:spPr>
        <p:txBody>
          <a:bodyPr>
            <a:normAutofit/>
          </a:bodyPr>
          <a:lstStyle/>
          <a:p>
            <a:r>
              <a:rPr lang="en-US" b="1" dirty="0" smtClean="0"/>
              <a:t>Clinical Evidence:</a:t>
            </a:r>
          </a:p>
          <a:p>
            <a:pPr lvl="1"/>
            <a:r>
              <a:rPr lang="en-US" dirty="0" err="1" smtClean="0"/>
              <a:t>reSURFACE</a:t>
            </a:r>
            <a:r>
              <a:rPr lang="en-US" dirty="0" smtClean="0"/>
              <a:t> 1 &amp; 2</a:t>
            </a:r>
          </a:p>
          <a:p>
            <a:pPr lvl="2"/>
            <a:r>
              <a:rPr lang="en-US" dirty="0" smtClean="0"/>
              <a:t>N=1862 patients </a:t>
            </a:r>
          </a:p>
          <a:p>
            <a:pPr lvl="2"/>
            <a:r>
              <a:rPr lang="en-US" dirty="0" err="1" smtClean="0"/>
              <a:t>Tildrakizumab</a:t>
            </a:r>
            <a:r>
              <a:rPr lang="en-US" dirty="0" smtClean="0"/>
              <a:t> 100 or 200 mg, placebo, </a:t>
            </a:r>
            <a:r>
              <a:rPr lang="en-US" dirty="0" err="1" smtClean="0"/>
              <a:t>etanercept</a:t>
            </a:r>
            <a:r>
              <a:rPr lang="en-US" dirty="0" smtClean="0"/>
              <a:t> [reSURFACE2]</a:t>
            </a:r>
          </a:p>
          <a:p>
            <a:pPr lvl="2"/>
            <a:endParaRPr lang="en-US" dirty="0"/>
          </a:p>
        </p:txBody>
      </p:sp>
      <p:sp>
        <p:nvSpPr>
          <p:cNvPr id="7" name="TextBox 6"/>
          <p:cNvSpPr txBox="1"/>
          <p:nvPr/>
        </p:nvSpPr>
        <p:spPr>
          <a:xfrm>
            <a:off x="2209800" y="6581001"/>
            <a:ext cx="6946900" cy="400110"/>
          </a:xfrm>
          <a:prstGeom prst="rect">
            <a:avLst/>
          </a:prstGeom>
          <a:noFill/>
        </p:spPr>
        <p:txBody>
          <a:bodyPr wrap="square" rtlCol="0">
            <a:spAutoFit/>
          </a:bodyPr>
          <a:lstStyle/>
          <a:p>
            <a:pPr algn="r"/>
            <a:r>
              <a:rPr lang="en-US" sz="1000" dirty="0" smtClean="0"/>
              <a:t>Reich K, et al. Lancet 2017;390:276-88.</a:t>
            </a:r>
            <a:endParaRPr lang="en-US" sz="1000" dirty="0"/>
          </a:p>
          <a:p>
            <a:pPr algn="r"/>
            <a:endParaRPr lang="en-US" sz="1000" dirty="0"/>
          </a:p>
        </p:txBody>
      </p:sp>
    </p:spTree>
    <p:extLst>
      <p:ext uri="{BB962C8B-B14F-4D97-AF65-F5344CB8AC3E}">
        <p14:creationId xmlns:p14="http://schemas.microsoft.com/office/powerpoint/2010/main" val="4610116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t>Tildrakizumab (Ilumya</a:t>
            </a:r>
            <a:r>
              <a:rPr lang="en-US" sz="2800" b="1" baseline="30000" dirty="0"/>
              <a:t>®</a:t>
            </a:r>
            <a:r>
              <a:rPr lang="en-US" sz="2800" b="1" dirty="0"/>
              <a:t>) </a:t>
            </a:r>
            <a:endParaRPr lang="en-US" sz="2600" b="1" dirty="0">
              <a:latin typeface="+mn-lt"/>
            </a:endParaRPr>
          </a:p>
        </p:txBody>
      </p:sp>
      <p:sp>
        <p:nvSpPr>
          <p:cNvPr id="6" name="Content Placeholder 5"/>
          <p:cNvSpPr>
            <a:spLocks noGrp="1"/>
          </p:cNvSpPr>
          <p:nvPr>
            <p:ph idx="13"/>
          </p:nvPr>
        </p:nvSpPr>
        <p:spPr>
          <a:xfrm>
            <a:off x="1143000" y="1767840"/>
            <a:ext cx="7620000" cy="3947159"/>
          </a:xfrm>
        </p:spPr>
        <p:txBody>
          <a:bodyPr>
            <a:normAutofit/>
          </a:bodyPr>
          <a:lstStyle/>
          <a:p>
            <a:r>
              <a:rPr lang="en-US" b="1" dirty="0" smtClean="0"/>
              <a:t>Clinical Evidence:</a:t>
            </a:r>
          </a:p>
          <a:p>
            <a:pPr lvl="2"/>
            <a:endParaRPr lang="en-US" dirty="0"/>
          </a:p>
        </p:txBody>
      </p:sp>
      <p:pic>
        <p:nvPicPr>
          <p:cNvPr id="2" name="Picture 1"/>
          <p:cNvPicPr>
            <a:picLocks noChangeAspect="1"/>
          </p:cNvPicPr>
          <p:nvPr/>
        </p:nvPicPr>
        <p:blipFill rotWithShape="1">
          <a:blip r:embed="rId3"/>
          <a:srcRect l="45833" t="24697" r="26667" b="23209"/>
          <a:stretch/>
        </p:blipFill>
        <p:spPr>
          <a:xfrm>
            <a:off x="1600200" y="2149763"/>
            <a:ext cx="4038600" cy="4283365"/>
          </a:xfrm>
          <a:prstGeom prst="rect">
            <a:avLst/>
          </a:prstGeom>
        </p:spPr>
      </p:pic>
      <p:grpSp>
        <p:nvGrpSpPr>
          <p:cNvPr id="8" name="Group 7"/>
          <p:cNvGrpSpPr/>
          <p:nvPr/>
        </p:nvGrpSpPr>
        <p:grpSpPr>
          <a:xfrm>
            <a:off x="6400800" y="2286000"/>
            <a:ext cx="2258785" cy="1384995"/>
            <a:chOff x="1066800" y="3276600"/>
            <a:chExt cx="2258785" cy="1384995"/>
          </a:xfrm>
        </p:grpSpPr>
        <p:sp>
          <p:nvSpPr>
            <p:cNvPr id="3" name="Line Callout 1 2"/>
            <p:cNvSpPr/>
            <p:nvPr/>
          </p:nvSpPr>
          <p:spPr>
            <a:xfrm>
              <a:off x="1066800" y="3276600"/>
              <a:ext cx="2258785" cy="1066800"/>
            </a:xfrm>
            <a:prstGeom prst="borderCallout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94014" y="3276600"/>
              <a:ext cx="2231571" cy="1384995"/>
            </a:xfrm>
            <a:prstGeom prst="rect">
              <a:avLst/>
            </a:prstGeom>
            <a:noFill/>
          </p:spPr>
          <p:txBody>
            <a:bodyPr wrap="square" rtlCol="0">
              <a:spAutoFit/>
            </a:bodyPr>
            <a:lstStyle/>
            <a:p>
              <a:r>
                <a:rPr lang="en-US" sz="1400" dirty="0" err="1" smtClean="0"/>
                <a:t>Tildrakizumab</a:t>
              </a:r>
              <a:r>
                <a:rPr lang="en-US" sz="1400" dirty="0" smtClean="0"/>
                <a:t> 200 mg significantly more achieved PASI and PGA response compared to </a:t>
              </a:r>
              <a:r>
                <a:rPr lang="en-US" sz="1400" dirty="0" err="1" smtClean="0"/>
                <a:t>etanercept</a:t>
              </a:r>
              <a:endParaRPr lang="en-US" sz="1400" dirty="0" smtClean="0"/>
            </a:p>
            <a:p>
              <a:endParaRPr lang="en-US" sz="1400" dirty="0"/>
            </a:p>
            <a:p>
              <a:endParaRPr lang="en-US" sz="1400" dirty="0"/>
            </a:p>
          </p:txBody>
        </p:sp>
      </p:grpSp>
      <p:grpSp>
        <p:nvGrpSpPr>
          <p:cNvPr id="9" name="Group 8"/>
          <p:cNvGrpSpPr/>
          <p:nvPr/>
        </p:nvGrpSpPr>
        <p:grpSpPr>
          <a:xfrm>
            <a:off x="6428014" y="4659508"/>
            <a:ext cx="2258785" cy="1066800"/>
            <a:chOff x="1066800" y="3276600"/>
            <a:chExt cx="2258785" cy="1066800"/>
          </a:xfrm>
        </p:grpSpPr>
        <p:sp>
          <p:nvSpPr>
            <p:cNvPr id="10" name="Line Callout 1 9"/>
            <p:cNvSpPr/>
            <p:nvPr/>
          </p:nvSpPr>
          <p:spPr>
            <a:xfrm>
              <a:off x="1066800" y="3276600"/>
              <a:ext cx="2258785" cy="1066800"/>
            </a:xfrm>
            <a:prstGeom prst="borderCallout1">
              <a:avLst>
                <a:gd name="adj1" fmla="val 18750"/>
                <a:gd name="adj2" fmla="val -8333"/>
                <a:gd name="adj3" fmla="val -29337"/>
                <a:gd name="adj4" fmla="val -3544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94014" y="3276600"/>
              <a:ext cx="2231571" cy="954107"/>
            </a:xfrm>
            <a:prstGeom prst="rect">
              <a:avLst/>
            </a:prstGeom>
            <a:noFill/>
          </p:spPr>
          <p:txBody>
            <a:bodyPr wrap="square" rtlCol="0">
              <a:spAutoFit/>
            </a:bodyPr>
            <a:lstStyle/>
            <a:p>
              <a:r>
                <a:rPr lang="en-US" sz="1400" dirty="0" err="1" smtClean="0"/>
                <a:t>Tildrakizumab</a:t>
              </a:r>
              <a:r>
                <a:rPr lang="en-US" sz="1400" dirty="0" smtClean="0"/>
                <a:t> response was maintained at Week 28</a:t>
              </a:r>
            </a:p>
            <a:p>
              <a:endParaRPr lang="en-US" sz="1400" dirty="0"/>
            </a:p>
            <a:p>
              <a:endParaRPr lang="en-US" sz="1400" dirty="0"/>
            </a:p>
          </p:txBody>
        </p:sp>
      </p:grpSp>
      <p:sp>
        <p:nvSpPr>
          <p:cNvPr id="12" name="TextBox 11"/>
          <p:cNvSpPr txBox="1"/>
          <p:nvPr/>
        </p:nvSpPr>
        <p:spPr>
          <a:xfrm>
            <a:off x="2209800" y="6581001"/>
            <a:ext cx="6946900" cy="400110"/>
          </a:xfrm>
          <a:prstGeom prst="rect">
            <a:avLst/>
          </a:prstGeom>
          <a:noFill/>
        </p:spPr>
        <p:txBody>
          <a:bodyPr wrap="square" rtlCol="0">
            <a:spAutoFit/>
          </a:bodyPr>
          <a:lstStyle/>
          <a:p>
            <a:pPr algn="r"/>
            <a:r>
              <a:rPr lang="en-US" sz="1000" dirty="0" smtClean="0"/>
              <a:t>Reich K, et al. Lancet 2017;390:276-88.</a:t>
            </a:r>
            <a:endParaRPr lang="en-US" sz="1000" dirty="0"/>
          </a:p>
          <a:p>
            <a:pPr algn="r"/>
            <a:endParaRPr lang="en-US" sz="1000" dirty="0"/>
          </a:p>
        </p:txBody>
      </p:sp>
    </p:spTree>
    <p:extLst>
      <p:ext uri="{BB962C8B-B14F-4D97-AF65-F5344CB8AC3E}">
        <p14:creationId xmlns:p14="http://schemas.microsoft.com/office/powerpoint/2010/main" val="159126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3"/>
          </p:nvPr>
        </p:nvPicPr>
        <p:blipFill rotWithShape="1">
          <a:blip r:embed="rId3"/>
          <a:srcRect l="25781" t="44435" r="25780" b="23508"/>
          <a:stretch/>
        </p:blipFill>
        <p:spPr>
          <a:xfrm>
            <a:off x="182878" y="1447800"/>
            <a:ext cx="8961122" cy="3200400"/>
          </a:xfrm>
          <a:prstGeom prst="rect">
            <a:avLst/>
          </a:prstGeom>
        </p:spPr>
      </p:pic>
      <p:sp>
        <p:nvSpPr>
          <p:cNvPr id="3" name="TextBox 2"/>
          <p:cNvSpPr txBox="1"/>
          <p:nvPr/>
        </p:nvSpPr>
        <p:spPr>
          <a:xfrm>
            <a:off x="3276600" y="6457890"/>
            <a:ext cx="6946900" cy="400110"/>
          </a:xfrm>
          <a:prstGeom prst="rect">
            <a:avLst/>
          </a:prstGeom>
          <a:noFill/>
        </p:spPr>
        <p:txBody>
          <a:bodyPr wrap="square" rtlCol="0">
            <a:spAutoFit/>
          </a:bodyPr>
          <a:lstStyle/>
          <a:p>
            <a:r>
              <a:rPr lang="en-US" sz="1000" dirty="0" smtClean="0"/>
              <a:t>ICER Psoriasis Report-at-a-Glance. </a:t>
            </a:r>
          </a:p>
          <a:p>
            <a:r>
              <a:rPr lang="en-US" sz="1000" dirty="0" smtClean="0"/>
              <a:t>Available </a:t>
            </a:r>
            <a:r>
              <a:rPr lang="en-US" sz="1000" dirty="0"/>
              <a:t>at: </a:t>
            </a:r>
            <a:r>
              <a:rPr lang="en-US" sz="1000" dirty="0">
                <a:solidFill>
                  <a:schemeClr val="accent1"/>
                </a:solidFill>
              </a:rPr>
              <a:t>https://icer-review.org/wp-content/uploads/2018/08/ICER_Psoriasis_RAAG_080318.pdf</a:t>
            </a:r>
          </a:p>
        </p:txBody>
      </p:sp>
    </p:spTree>
    <p:extLst>
      <p:ext uri="{BB962C8B-B14F-4D97-AF65-F5344CB8AC3E}">
        <p14:creationId xmlns:p14="http://schemas.microsoft.com/office/powerpoint/2010/main" val="31812995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smtClean="0">
                <a:latin typeface="Arial" panose="020B0604020202020204" pitchFamily="34" charset="0"/>
                <a:cs typeface="Arial" panose="020B0604020202020204" pitchFamily="34" charset="0"/>
              </a:rPr>
              <a:t>Baricitinib</a:t>
            </a:r>
            <a:r>
              <a:rPr lang="en-US" sz="2800" b="1" dirty="0" smtClean="0">
                <a:latin typeface="Arial" panose="020B0604020202020204" pitchFamily="34" charset="0"/>
                <a:cs typeface="Arial" panose="020B0604020202020204" pitchFamily="34" charset="0"/>
              </a:rPr>
              <a:t> (Olumiant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4404360"/>
          </a:xfrm>
        </p:spPr>
        <p:txBody>
          <a:bodyPr>
            <a:normAutofit/>
          </a:bodyPr>
          <a:lstStyle/>
          <a:p>
            <a:r>
              <a:rPr lang="en-US" b="1" dirty="0"/>
              <a:t>Indication: </a:t>
            </a:r>
            <a:r>
              <a:rPr lang="en-US" dirty="0"/>
              <a:t>Treatment of  moderately to severely </a:t>
            </a:r>
            <a:r>
              <a:rPr lang="en-US" dirty="0" smtClean="0"/>
              <a:t>active rheumatoid </a:t>
            </a:r>
            <a:r>
              <a:rPr lang="en-US" dirty="0"/>
              <a:t>arthritis who have had an inadequate response to one </a:t>
            </a:r>
            <a:r>
              <a:rPr lang="en-US" dirty="0" smtClean="0"/>
              <a:t>or more </a:t>
            </a:r>
            <a:r>
              <a:rPr lang="en-US" dirty="0"/>
              <a:t>TNF antagonist therapies</a:t>
            </a:r>
            <a:endParaRPr lang="en-US" dirty="0" smtClean="0"/>
          </a:p>
          <a:p>
            <a:endParaRPr lang="en-US" dirty="0"/>
          </a:p>
          <a:p>
            <a:r>
              <a:rPr lang="en-US" b="1" dirty="0"/>
              <a:t>Approval Date: </a:t>
            </a:r>
            <a:r>
              <a:rPr lang="en-US" dirty="0" smtClean="0"/>
              <a:t>June 1, </a:t>
            </a:r>
            <a:r>
              <a:rPr lang="en-US" dirty="0"/>
              <a:t>2018</a:t>
            </a:r>
          </a:p>
          <a:p>
            <a:endParaRPr lang="en-US" sz="2200" dirty="0" smtClean="0"/>
          </a:p>
          <a:p>
            <a:endParaRPr lang="en-US" sz="2200" dirty="0"/>
          </a:p>
          <a:p>
            <a:r>
              <a:rPr lang="en-US" b="1" dirty="0"/>
              <a:t>MOA</a:t>
            </a:r>
            <a:r>
              <a:rPr lang="en-US" b="1" dirty="0" smtClean="0"/>
              <a:t>:</a:t>
            </a:r>
          </a:p>
          <a:p>
            <a:pPr lvl="1"/>
            <a:r>
              <a:rPr lang="en-US" dirty="0"/>
              <a:t>Janus kinase (JAK) </a:t>
            </a:r>
            <a:r>
              <a:rPr lang="en-US" dirty="0" smtClean="0"/>
              <a:t>inhibitor</a:t>
            </a:r>
          </a:p>
          <a:p>
            <a:pPr lvl="2"/>
            <a:r>
              <a:rPr lang="en-US" dirty="0" smtClean="0"/>
              <a:t>Cytokines --- immune response</a:t>
            </a:r>
          </a:p>
          <a:p>
            <a:pPr lvl="2"/>
            <a:r>
              <a:rPr lang="en-US" dirty="0" smtClean="0"/>
              <a:t>JAK enzymes --- signal transduction</a:t>
            </a:r>
          </a:p>
          <a:p>
            <a:pPr lvl="2"/>
            <a:r>
              <a:rPr lang="en-US" dirty="0" smtClean="0"/>
              <a:t>Inhibiting JAK blocks cytokine signaling </a:t>
            </a:r>
          </a:p>
          <a:p>
            <a:pPr lvl="2"/>
            <a:endParaRPr lang="en-US" dirty="0"/>
          </a:p>
        </p:txBody>
      </p:sp>
      <p:pic>
        <p:nvPicPr>
          <p:cNvPr id="1026" name="Picture 2" descr="Image result for rheumatoid arthr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971800"/>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79700" y="6581001"/>
            <a:ext cx="6477000" cy="400110"/>
          </a:xfrm>
          <a:prstGeom prst="rect">
            <a:avLst/>
          </a:prstGeom>
          <a:noFill/>
        </p:spPr>
        <p:txBody>
          <a:bodyPr wrap="square" rtlCol="0">
            <a:spAutoFit/>
          </a:bodyPr>
          <a:lstStyle/>
          <a:p>
            <a:pPr algn="r"/>
            <a:r>
              <a:rPr lang="en-US" sz="1000" dirty="0" err="1"/>
              <a:t>Olumiant</a:t>
            </a:r>
            <a:r>
              <a:rPr lang="en-US" sz="1000" dirty="0"/>
              <a:t> (</a:t>
            </a:r>
            <a:r>
              <a:rPr lang="en-US" sz="1000" dirty="0" err="1"/>
              <a:t>baricitinib</a:t>
            </a:r>
            <a:r>
              <a:rPr lang="en-US" sz="1000" dirty="0"/>
              <a:t>) [prescribing information]. Indianapolis, IN: Lilly USA LLC; June 2018.</a:t>
            </a:r>
          </a:p>
          <a:p>
            <a:pPr algn="r"/>
            <a:endParaRPr lang="en-US" sz="1000" dirty="0"/>
          </a:p>
        </p:txBody>
      </p:sp>
    </p:spTree>
    <p:extLst>
      <p:ext uri="{BB962C8B-B14F-4D97-AF65-F5344CB8AC3E}">
        <p14:creationId xmlns:p14="http://schemas.microsoft.com/office/powerpoint/2010/main" val="16316390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smtClean="0">
                <a:latin typeface="Arial" panose="020B0604020202020204" pitchFamily="34" charset="0"/>
                <a:cs typeface="Arial" panose="020B0604020202020204" pitchFamily="34" charset="0"/>
              </a:rPr>
              <a:t>Baricitinib</a:t>
            </a:r>
            <a:r>
              <a:rPr lang="en-US" sz="2800" b="1" dirty="0" smtClean="0">
                <a:latin typeface="Arial" panose="020B0604020202020204" pitchFamily="34" charset="0"/>
                <a:cs typeface="Arial" panose="020B0604020202020204" pitchFamily="34" charset="0"/>
              </a:rPr>
              <a:t> (Olumiant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3947159"/>
          </a:xfrm>
        </p:spPr>
        <p:txBody>
          <a:bodyPr>
            <a:normAutofit fontScale="92500" lnSpcReduction="10000"/>
          </a:bodyPr>
          <a:lstStyle/>
          <a:p>
            <a:r>
              <a:rPr lang="en-US" b="1" dirty="0" smtClean="0"/>
              <a:t>Dosage: </a:t>
            </a:r>
            <a:r>
              <a:rPr lang="en-US" dirty="0" smtClean="0"/>
              <a:t>2 mg oral daily </a:t>
            </a:r>
          </a:p>
          <a:p>
            <a:pPr lvl="1"/>
            <a:r>
              <a:rPr lang="en-US" dirty="0" smtClean="0"/>
              <a:t>Monotherapy or in combination with methotrexate or other DMARDs</a:t>
            </a:r>
          </a:p>
          <a:p>
            <a:pPr lvl="1"/>
            <a:r>
              <a:rPr lang="en-US" b="1" u="sng" dirty="0">
                <a:solidFill>
                  <a:srgbClr val="790A24"/>
                </a:solidFill>
              </a:rPr>
              <a:t>Anemia</a:t>
            </a:r>
            <a:r>
              <a:rPr lang="en-US" u="sng" dirty="0">
                <a:solidFill>
                  <a:srgbClr val="790A24"/>
                </a:solidFill>
              </a:rPr>
              <a:t>:</a:t>
            </a:r>
            <a:r>
              <a:rPr lang="en-US" dirty="0"/>
              <a:t>  Avoid initiation or </a:t>
            </a:r>
            <a:r>
              <a:rPr lang="en-US" dirty="0" smtClean="0"/>
              <a:t>interrupt -- hemoglobin &lt;8 g/</a:t>
            </a:r>
            <a:r>
              <a:rPr lang="en-US" dirty="0" err="1" smtClean="0"/>
              <a:t>dL</a:t>
            </a:r>
            <a:endParaRPr lang="en-US" dirty="0" smtClean="0"/>
          </a:p>
          <a:p>
            <a:pPr lvl="1"/>
            <a:r>
              <a:rPr lang="en-US" b="1" u="sng" dirty="0" err="1" smtClean="0">
                <a:solidFill>
                  <a:srgbClr val="790A24"/>
                </a:solidFill>
              </a:rPr>
              <a:t>Lymphopenia</a:t>
            </a:r>
            <a:r>
              <a:rPr lang="en-US" b="1" u="sng" dirty="0">
                <a:solidFill>
                  <a:srgbClr val="790A24"/>
                </a:solidFill>
              </a:rPr>
              <a:t>:</a:t>
            </a:r>
            <a:r>
              <a:rPr lang="en-US" b="1" dirty="0"/>
              <a:t> </a:t>
            </a:r>
            <a:r>
              <a:rPr lang="en-US" dirty="0"/>
              <a:t>Avoid initiation or interrupt </a:t>
            </a:r>
            <a:r>
              <a:rPr lang="en-US" dirty="0" smtClean="0"/>
              <a:t>-- Absolute </a:t>
            </a:r>
            <a:r>
              <a:rPr lang="en-US" dirty="0"/>
              <a:t>Lymphocyte Count </a:t>
            </a:r>
            <a:r>
              <a:rPr lang="en-US" dirty="0" smtClean="0"/>
              <a:t>&lt;500 </a:t>
            </a:r>
            <a:r>
              <a:rPr lang="en-US" dirty="0"/>
              <a:t>cells/mm</a:t>
            </a:r>
            <a:r>
              <a:rPr lang="en-US" baseline="30000" dirty="0"/>
              <a:t>3</a:t>
            </a:r>
            <a:endParaRPr lang="en-US" baseline="30000" dirty="0" smtClean="0"/>
          </a:p>
          <a:p>
            <a:pPr lvl="1"/>
            <a:endParaRPr lang="en-US" dirty="0"/>
          </a:p>
          <a:p>
            <a:r>
              <a:rPr lang="en-US" b="1" dirty="0" smtClean="0"/>
              <a:t>Boxed Warnings: </a:t>
            </a:r>
          </a:p>
          <a:p>
            <a:pPr lvl="1"/>
            <a:r>
              <a:rPr lang="en-US" dirty="0" smtClean="0"/>
              <a:t>Serious infections (tuberculosis)</a:t>
            </a:r>
          </a:p>
          <a:p>
            <a:pPr lvl="1"/>
            <a:r>
              <a:rPr lang="en-US" dirty="0" smtClean="0"/>
              <a:t>Malignancies (lymphomas)</a:t>
            </a:r>
          </a:p>
          <a:p>
            <a:pPr lvl="1"/>
            <a:r>
              <a:rPr lang="en-US" dirty="0" smtClean="0"/>
              <a:t>Thrombosis</a:t>
            </a:r>
          </a:p>
          <a:p>
            <a:pPr lvl="1"/>
            <a:endParaRPr lang="en-US" dirty="0"/>
          </a:p>
          <a:p>
            <a:r>
              <a:rPr lang="en-US" b="1" dirty="0" smtClean="0"/>
              <a:t>Adverse Reactions: </a:t>
            </a:r>
          </a:p>
          <a:p>
            <a:pPr lvl="1"/>
            <a:r>
              <a:rPr lang="en-US" dirty="0" smtClean="0"/>
              <a:t>Upper </a:t>
            </a:r>
            <a:r>
              <a:rPr lang="en-US" dirty="0"/>
              <a:t>respiratory tract infections, nausea, herpes simplex, and herpes zoster</a:t>
            </a:r>
            <a:endParaRPr lang="en-US" dirty="0" smtClean="0"/>
          </a:p>
          <a:p>
            <a:pPr lvl="2"/>
            <a:endParaRPr lang="en-US" dirty="0"/>
          </a:p>
        </p:txBody>
      </p:sp>
      <p:sp>
        <p:nvSpPr>
          <p:cNvPr id="4" name="TextBox 3"/>
          <p:cNvSpPr txBox="1"/>
          <p:nvPr/>
        </p:nvSpPr>
        <p:spPr>
          <a:xfrm>
            <a:off x="2679700" y="6581001"/>
            <a:ext cx="6477000" cy="400110"/>
          </a:xfrm>
          <a:prstGeom prst="rect">
            <a:avLst/>
          </a:prstGeom>
          <a:noFill/>
        </p:spPr>
        <p:txBody>
          <a:bodyPr wrap="square" rtlCol="0">
            <a:spAutoFit/>
          </a:bodyPr>
          <a:lstStyle/>
          <a:p>
            <a:pPr algn="r"/>
            <a:r>
              <a:rPr lang="en-US" sz="1000" dirty="0" err="1"/>
              <a:t>Olumiant</a:t>
            </a:r>
            <a:r>
              <a:rPr lang="en-US" sz="1000" dirty="0"/>
              <a:t> (</a:t>
            </a:r>
            <a:r>
              <a:rPr lang="en-US" sz="1000" dirty="0" err="1"/>
              <a:t>baricitinib</a:t>
            </a:r>
            <a:r>
              <a:rPr lang="en-US" sz="1000" dirty="0"/>
              <a:t>) [prescribing information]. Indianapolis, IN: Lilly USA LLC; June 2018.</a:t>
            </a:r>
          </a:p>
          <a:p>
            <a:pPr algn="r"/>
            <a:endParaRPr lang="en-US" sz="1000" dirty="0"/>
          </a:p>
        </p:txBody>
      </p:sp>
    </p:spTree>
    <p:extLst>
      <p:ext uri="{BB962C8B-B14F-4D97-AF65-F5344CB8AC3E}">
        <p14:creationId xmlns:p14="http://schemas.microsoft.com/office/powerpoint/2010/main" val="1680707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Baricitinib (Olumiant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graphicFrame>
        <p:nvGraphicFramePr>
          <p:cNvPr id="2" name="Content Placeholder 1"/>
          <p:cNvGraphicFramePr>
            <a:graphicFrameLocks noGrp="1"/>
          </p:cNvGraphicFramePr>
          <p:nvPr>
            <p:ph idx="13"/>
            <p:extLst>
              <p:ext uri="{D42A27DB-BD31-4B8C-83A1-F6EECF244321}">
                <p14:modId xmlns:p14="http://schemas.microsoft.com/office/powerpoint/2010/main" val="3757200375"/>
              </p:ext>
            </p:extLst>
          </p:nvPr>
        </p:nvGraphicFramePr>
        <p:xfrm>
          <a:off x="1143000" y="1524001"/>
          <a:ext cx="7620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2679700" y="6553200"/>
            <a:ext cx="6477000" cy="400110"/>
          </a:xfrm>
          <a:prstGeom prst="rect">
            <a:avLst/>
          </a:prstGeom>
          <a:noFill/>
        </p:spPr>
        <p:txBody>
          <a:bodyPr wrap="square" rtlCol="0">
            <a:spAutoFit/>
          </a:bodyPr>
          <a:lstStyle/>
          <a:p>
            <a:pPr algn="r"/>
            <a:r>
              <a:rPr lang="en-US" sz="1000" dirty="0"/>
              <a:t>Genovese MC, et al. N </a:t>
            </a:r>
            <a:r>
              <a:rPr lang="en-US" sz="1000" dirty="0" err="1"/>
              <a:t>Engl</a:t>
            </a:r>
            <a:r>
              <a:rPr lang="en-US" sz="1000" dirty="0"/>
              <a:t> J Med 2016; </a:t>
            </a:r>
            <a:r>
              <a:rPr lang="en-US" sz="1000" dirty="0" smtClean="0"/>
              <a:t>374:1243-1252 	</a:t>
            </a:r>
            <a:r>
              <a:rPr lang="en-US" sz="1000" dirty="0" err="1" smtClean="0"/>
              <a:t>Dougados</a:t>
            </a:r>
            <a:r>
              <a:rPr lang="en-US" sz="1000" dirty="0" smtClean="0"/>
              <a:t> </a:t>
            </a:r>
            <a:r>
              <a:rPr lang="en-US" sz="1000" dirty="0"/>
              <a:t>M, et al. </a:t>
            </a:r>
            <a:r>
              <a:rPr lang="en-US" sz="1000" dirty="0" smtClean="0"/>
              <a:t>Ann Rheum Dis, </a:t>
            </a:r>
            <a:r>
              <a:rPr lang="en-US" sz="1000" dirty="0"/>
              <a:t>76(1), 88-95</a:t>
            </a:r>
          </a:p>
          <a:p>
            <a:pPr algn="r"/>
            <a:r>
              <a:rPr lang="en-US" sz="1000" dirty="0" smtClean="0"/>
              <a:t> Fleischmann R, </a:t>
            </a:r>
            <a:r>
              <a:rPr lang="en-US" sz="1000" dirty="0"/>
              <a:t>et al. Arthritis </a:t>
            </a:r>
            <a:r>
              <a:rPr lang="en-US" sz="1000" dirty="0" err="1"/>
              <a:t>Rheumatol</a:t>
            </a:r>
            <a:r>
              <a:rPr lang="en-US" sz="1000" dirty="0"/>
              <a:t>. </a:t>
            </a:r>
            <a:r>
              <a:rPr lang="en-US" sz="1000" dirty="0" smtClean="0"/>
              <a:t>2017. 69(3</a:t>
            </a:r>
            <a:r>
              <a:rPr lang="en-US" sz="1000" dirty="0"/>
              <a:t>): 506–517</a:t>
            </a:r>
            <a:r>
              <a:rPr lang="en-US" sz="1000" dirty="0" smtClean="0"/>
              <a:t>.	Taylor </a:t>
            </a:r>
            <a:r>
              <a:rPr lang="en-US" sz="1000" dirty="0"/>
              <a:t>PC, et al. N </a:t>
            </a:r>
            <a:r>
              <a:rPr lang="en-US" sz="1000" dirty="0" err="1"/>
              <a:t>Engl</a:t>
            </a:r>
            <a:r>
              <a:rPr lang="en-US" sz="1000" dirty="0"/>
              <a:t> J Med 2017; </a:t>
            </a:r>
            <a:r>
              <a:rPr lang="en-US" sz="1000" dirty="0" smtClean="0"/>
              <a:t>376:652-662.</a:t>
            </a:r>
            <a:endParaRPr lang="en-US" sz="1000" dirty="0"/>
          </a:p>
        </p:txBody>
      </p:sp>
    </p:spTree>
    <p:extLst>
      <p:ext uri="{BB962C8B-B14F-4D97-AF65-F5344CB8AC3E}">
        <p14:creationId xmlns:p14="http://schemas.microsoft.com/office/powerpoint/2010/main" val="12983903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Baricitinib (Olumiant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3"/>
            <p:extLst>
              <p:ext uri="{D42A27DB-BD31-4B8C-83A1-F6EECF244321}">
                <p14:modId xmlns:p14="http://schemas.microsoft.com/office/powerpoint/2010/main" val="1321688640"/>
              </p:ext>
            </p:extLst>
          </p:nvPr>
        </p:nvGraphicFramePr>
        <p:xfrm>
          <a:off x="914400" y="1676400"/>
          <a:ext cx="7620000" cy="3882396"/>
        </p:xfrm>
        <a:graphic>
          <a:graphicData uri="http://schemas.openxmlformats.org/drawingml/2006/table">
            <a:tbl>
              <a:tblPr firstRow="1" firstCol="1" bandRow="1"/>
              <a:tblGrid>
                <a:gridCol w="1087990"/>
                <a:gridCol w="1087990"/>
                <a:gridCol w="1088804"/>
                <a:gridCol w="1088804"/>
                <a:gridCol w="1088804"/>
                <a:gridCol w="1088804"/>
                <a:gridCol w="1088804"/>
              </a:tblGrid>
              <a:tr h="448234">
                <a:tc>
                  <a:txBody>
                    <a:bodyPr/>
                    <a:lstStyle/>
                    <a:p>
                      <a:pPr marL="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BAR 2 mg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BAR 4 mg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PLB</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BAR 4 mg + MTX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MTX</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ADA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4118">
                <a:tc gridSpan="7">
                  <a:txBody>
                    <a:bodyPr/>
                    <a:lstStyle/>
                    <a:p>
                      <a:pPr marL="0" marR="0">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ACR 20 @ wk 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RA-BEACON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49%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27%</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9869">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RA-BUILD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39%</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r>
              <a:tr h="224118">
                <a:tc>
                  <a:txBody>
                    <a:bodyPr/>
                    <a:lstStyle/>
                    <a:p>
                      <a:pPr marL="0" marR="0" algn="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RA-BEGIN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77%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62%</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70%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60%</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24118">
                <a:tc gridSpan="7">
                  <a:txBody>
                    <a:bodyPr/>
                    <a:lstStyle/>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ACR 50 @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wk</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12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RA-BEACON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RA-BUILD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13%</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r>
              <a:tr h="224118">
                <a:tc>
                  <a:txBody>
                    <a:bodyPr/>
                    <a:lstStyle/>
                    <a:p>
                      <a:pPr marL="0" marR="0" algn="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RA-BEGIN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60%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63%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43%</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35%</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24118">
                <a:tc gridSpan="7">
                  <a:txBody>
                    <a:bodyPr/>
                    <a:lstStyle/>
                    <a:p>
                      <a:pPr marL="0" marR="0">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ACR 70 @ wk 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RA-BEACON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RA-BUILD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RA-BEGIN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40%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21%</a:t>
                      </a:r>
                    </a:p>
                  </a:txBody>
                  <a:tcPr marL="68580" marR="68580" marT="0" marB="0">
                    <a:lnL>
                      <a:noFill/>
                    </a:lnL>
                    <a:lnR>
                      <a:noFill/>
                    </a:lnR>
                    <a:lnT>
                      <a:noFill/>
                    </a:lnT>
                    <a:lnB>
                      <a:noFill/>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r>
              <a:tr h="224118">
                <a:tc>
                  <a:txBody>
                    <a:bodyPr/>
                    <a:lstStyle/>
                    <a:p>
                      <a:pPr marL="0" marR="0" algn="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RA-BEAM</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13%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2679700" y="6553200"/>
            <a:ext cx="6477000" cy="400110"/>
          </a:xfrm>
          <a:prstGeom prst="rect">
            <a:avLst/>
          </a:prstGeom>
          <a:noFill/>
        </p:spPr>
        <p:txBody>
          <a:bodyPr wrap="square" rtlCol="0">
            <a:spAutoFit/>
          </a:bodyPr>
          <a:lstStyle/>
          <a:p>
            <a:pPr algn="r"/>
            <a:r>
              <a:rPr lang="en-US" sz="1000" dirty="0"/>
              <a:t>Genovese MC, et al. N </a:t>
            </a:r>
            <a:r>
              <a:rPr lang="en-US" sz="1000" dirty="0" err="1"/>
              <a:t>Engl</a:t>
            </a:r>
            <a:r>
              <a:rPr lang="en-US" sz="1000" dirty="0"/>
              <a:t> J Med 2016; </a:t>
            </a:r>
            <a:r>
              <a:rPr lang="en-US" sz="1000" dirty="0" smtClean="0"/>
              <a:t>374:1243-1252 	</a:t>
            </a:r>
            <a:r>
              <a:rPr lang="en-US" sz="1000" dirty="0" err="1" smtClean="0"/>
              <a:t>Dougados</a:t>
            </a:r>
            <a:r>
              <a:rPr lang="en-US" sz="1000" dirty="0" smtClean="0"/>
              <a:t> </a:t>
            </a:r>
            <a:r>
              <a:rPr lang="en-US" sz="1000" dirty="0"/>
              <a:t>M, et al. </a:t>
            </a:r>
            <a:r>
              <a:rPr lang="en-US" sz="1000" dirty="0" smtClean="0"/>
              <a:t>Ann Rheum Dis, </a:t>
            </a:r>
            <a:r>
              <a:rPr lang="en-US" sz="1000" dirty="0"/>
              <a:t>76(1), 88-95</a:t>
            </a:r>
          </a:p>
          <a:p>
            <a:pPr algn="r"/>
            <a:r>
              <a:rPr lang="en-US" sz="1000" dirty="0" smtClean="0"/>
              <a:t> Fleischmann R, </a:t>
            </a:r>
            <a:r>
              <a:rPr lang="en-US" sz="1000" dirty="0"/>
              <a:t>et al. Arthritis </a:t>
            </a:r>
            <a:r>
              <a:rPr lang="en-US" sz="1000" dirty="0" err="1"/>
              <a:t>Rheumatol</a:t>
            </a:r>
            <a:r>
              <a:rPr lang="en-US" sz="1000" dirty="0"/>
              <a:t>. </a:t>
            </a:r>
            <a:r>
              <a:rPr lang="en-US" sz="1000" dirty="0" smtClean="0"/>
              <a:t>2017. 69(3</a:t>
            </a:r>
            <a:r>
              <a:rPr lang="en-US" sz="1000" dirty="0"/>
              <a:t>): 506–517</a:t>
            </a:r>
            <a:r>
              <a:rPr lang="en-US" sz="1000" dirty="0" smtClean="0"/>
              <a:t>.	Taylor </a:t>
            </a:r>
            <a:r>
              <a:rPr lang="en-US" sz="1000" dirty="0"/>
              <a:t>PC, et al. N </a:t>
            </a:r>
            <a:r>
              <a:rPr lang="en-US" sz="1000" dirty="0" err="1"/>
              <a:t>Engl</a:t>
            </a:r>
            <a:r>
              <a:rPr lang="en-US" sz="1000" dirty="0"/>
              <a:t> J Med 2017; </a:t>
            </a:r>
            <a:r>
              <a:rPr lang="en-US" sz="1000" dirty="0" smtClean="0"/>
              <a:t>376:652-662.</a:t>
            </a:r>
            <a:endParaRPr lang="en-US" sz="1000" dirty="0"/>
          </a:p>
        </p:txBody>
      </p:sp>
    </p:spTree>
    <p:extLst>
      <p:ext uri="{BB962C8B-B14F-4D97-AF65-F5344CB8AC3E}">
        <p14:creationId xmlns:p14="http://schemas.microsoft.com/office/powerpoint/2010/main" val="37854720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Other</a:t>
            </a:r>
            <a:endParaRPr lang="en-US" b="1" dirty="0"/>
          </a:p>
        </p:txBody>
      </p:sp>
    </p:spTree>
    <p:extLst>
      <p:ext uri="{BB962C8B-B14F-4D97-AF65-F5344CB8AC3E}">
        <p14:creationId xmlns:p14="http://schemas.microsoft.com/office/powerpoint/2010/main" val="34182896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Burosumab-twza (</a:t>
            </a:r>
            <a:r>
              <a:rPr lang="en-US" sz="2800" b="1" dirty="0" err="1">
                <a:latin typeface="Arial" panose="020B0604020202020204" pitchFamily="34" charset="0"/>
                <a:cs typeface="Arial" panose="020B0604020202020204" pitchFamily="34" charset="0"/>
              </a:rPr>
              <a:t>Crysvita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4175759"/>
          </a:xfrm>
        </p:spPr>
        <p:txBody>
          <a:bodyPr>
            <a:normAutofit lnSpcReduction="10000"/>
          </a:bodyPr>
          <a:lstStyle/>
          <a:p>
            <a:r>
              <a:rPr lang="en-US" b="1" dirty="0"/>
              <a:t>Indication: </a:t>
            </a:r>
            <a:r>
              <a:rPr lang="en-US" dirty="0"/>
              <a:t>Treatment of adults and children ages 1 year and older with x-linked hypophosphatemia (XLH</a:t>
            </a:r>
            <a:r>
              <a:rPr lang="en-US" dirty="0" smtClean="0"/>
              <a:t>)</a:t>
            </a:r>
          </a:p>
          <a:p>
            <a:endParaRPr lang="en-US" dirty="0" smtClean="0"/>
          </a:p>
          <a:p>
            <a:endParaRPr lang="en-US" dirty="0"/>
          </a:p>
          <a:p>
            <a:endParaRPr lang="en-US" dirty="0"/>
          </a:p>
          <a:p>
            <a:r>
              <a:rPr lang="en-US" b="1" dirty="0"/>
              <a:t>Approval Date: </a:t>
            </a:r>
            <a:r>
              <a:rPr lang="en-US" dirty="0" smtClean="0"/>
              <a:t>April 17, </a:t>
            </a:r>
            <a:r>
              <a:rPr lang="en-US" dirty="0"/>
              <a:t>2018</a:t>
            </a:r>
          </a:p>
          <a:p>
            <a:pPr marL="0" indent="0">
              <a:buNone/>
            </a:pPr>
            <a:endParaRPr lang="en-US" sz="2200" dirty="0" smtClean="0"/>
          </a:p>
          <a:p>
            <a:endParaRPr lang="en-US" sz="2200" dirty="0"/>
          </a:p>
          <a:p>
            <a:r>
              <a:rPr lang="en-US" b="1" dirty="0"/>
              <a:t>MOA</a:t>
            </a:r>
            <a:r>
              <a:rPr lang="en-US" b="1" dirty="0" smtClean="0"/>
              <a:t>:</a:t>
            </a:r>
          </a:p>
          <a:p>
            <a:pPr lvl="1"/>
            <a:r>
              <a:rPr lang="en-US" dirty="0"/>
              <a:t>Binds to and inhibits the activity of fibroblast growth factor 23 (FGF23</a:t>
            </a:r>
            <a:r>
              <a:rPr lang="en-US" dirty="0" smtClean="0"/>
              <a:t>)</a:t>
            </a:r>
          </a:p>
          <a:p>
            <a:pPr lvl="1"/>
            <a:r>
              <a:rPr lang="en-US" dirty="0" smtClean="0"/>
              <a:t>Restoring </a:t>
            </a:r>
            <a:r>
              <a:rPr lang="en-US" dirty="0"/>
              <a:t>renal phosphate reabsorption and increasing the serum concentration of 1,25 </a:t>
            </a:r>
            <a:r>
              <a:rPr lang="en-US" dirty="0" err="1"/>
              <a:t>dihydroxy</a:t>
            </a:r>
            <a:r>
              <a:rPr lang="en-US" dirty="0"/>
              <a:t> vitamin D</a:t>
            </a:r>
            <a:endParaRPr lang="en-US" dirty="0" smtClean="0"/>
          </a:p>
        </p:txBody>
      </p:sp>
      <p:sp>
        <p:nvSpPr>
          <p:cNvPr id="7" name="TextBox 6"/>
          <p:cNvSpPr txBox="1"/>
          <p:nvPr/>
        </p:nvSpPr>
        <p:spPr>
          <a:xfrm>
            <a:off x="2679700" y="6581001"/>
            <a:ext cx="6477000" cy="246221"/>
          </a:xfrm>
          <a:prstGeom prst="rect">
            <a:avLst/>
          </a:prstGeom>
          <a:noFill/>
        </p:spPr>
        <p:txBody>
          <a:bodyPr wrap="square" rtlCol="0">
            <a:spAutoFit/>
          </a:bodyPr>
          <a:lstStyle/>
          <a:p>
            <a:r>
              <a:rPr lang="en-US" sz="1000" dirty="0" err="1"/>
              <a:t>Crysvita</a:t>
            </a:r>
            <a:r>
              <a:rPr lang="en-US" sz="1000" dirty="0"/>
              <a:t> (</a:t>
            </a:r>
            <a:r>
              <a:rPr lang="en-US" sz="1000" dirty="0" err="1"/>
              <a:t>burosumab-twza</a:t>
            </a:r>
            <a:r>
              <a:rPr lang="en-US" sz="1000" dirty="0"/>
              <a:t>) [prescribing information]. Novato, CA: </a:t>
            </a:r>
            <a:r>
              <a:rPr lang="en-US" sz="1000" dirty="0" err="1"/>
              <a:t>Ultragenyx</a:t>
            </a:r>
            <a:r>
              <a:rPr lang="en-US" sz="1000" dirty="0"/>
              <a:t> Pharmaceutical </a:t>
            </a:r>
            <a:r>
              <a:rPr lang="en-US" sz="1000" dirty="0" err="1"/>
              <a:t>Inc</a:t>
            </a:r>
            <a:r>
              <a:rPr lang="en-US" sz="1000" dirty="0"/>
              <a:t>; April 2018</a:t>
            </a:r>
            <a:r>
              <a:rPr lang="en-US" sz="1000" dirty="0" smtClean="0"/>
              <a:t>.</a:t>
            </a:r>
            <a:endParaRPr lang="en-US" sz="1000" dirty="0"/>
          </a:p>
        </p:txBody>
      </p:sp>
      <p:pic>
        <p:nvPicPr>
          <p:cNvPr id="3" name="Picture 2"/>
          <p:cNvPicPr>
            <a:picLocks noChangeAspect="1"/>
          </p:cNvPicPr>
          <p:nvPr/>
        </p:nvPicPr>
        <p:blipFill>
          <a:blip r:embed="rId3"/>
          <a:stretch>
            <a:fillRect/>
          </a:stretch>
        </p:blipFill>
        <p:spPr>
          <a:xfrm>
            <a:off x="4953000" y="2438400"/>
            <a:ext cx="3067050" cy="2044700"/>
          </a:xfrm>
          <a:prstGeom prst="rect">
            <a:avLst/>
          </a:prstGeom>
        </p:spPr>
      </p:pic>
    </p:spTree>
    <p:extLst>
      <p:ext uri="{BB962C8B-B14F-4D97-AF65-F5344CB8AC3E}">
        <p14:creationId xmlns:p14="http://schemas.microsoft.com/office/powerpoint/2010/main" val="25438985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smtClean="0"/>
              <a:t>Dosage:</a:t>
            </a:r>
          </a:p>
          <a:p>
            <a:pPr lvl="1"/>
            <a:r>
              <a:rPr lang="en-US" dirty="0" smtClean="0"/>
              <a:t>Adult: 1 mg/kg SC every 4 weeks; max dose 90 mg</a:t>
            </a:r>
          </a:p>
          <a:p>
            <a:pPr lvl="1"/>
            <a:r>
              <a:rPr lang="en-US" dirty="0" smtClean="0"/>
              <a:t>Pediatric: 0.8 mg/kg SC </a:t>
            </a:r>
            <a:r>
              <a:rPr lang="en-US" dirty="0"/>
              <a:t>every 4 weeks; max dose 90 </a:t>
            </a:r>
            <a:r>
              <a:rPr lang="en-US" dirty="0" smtClean="0"/>
              <a:t>mg</a:t>
            </a:r>
          </a:p>
          <a:p>
            <a:pPr lvl="1"/>
            <a:r>
              <a:rPr lang="en-US" dirty="0" smtClean="0"/>
              <a:t>Titrate dose based on phosphorus response </a:t>
            </a:r>
          </a:p>
          <a:p>
            <a:pPr marL="0" indent="0">
              <a:buNone/>
            </a:pPr>
            <a:endParaRPr lang="en-US" dirty="0" smtClean="0"/>
          </a:p>
          <a:p>
            <a:r>
              <a:rPr lang="en-US" b="1" dirty="0" smtClean="0"/>
              <a:t>Precautions: </a:t>
            </a:r>
            <a:r>
              <a:rPr lang="en-US" dirty="0" smtClean="0"/>
              <a:t>Hypersensitivity, </a:t>
            </a:r>
            <a:r>
              <a:rPr lang="en-US" dirty="0" err="1" smtClean="0"/>
              <a:t>hyperphosphatemia</a:t>
            </a:r>
            <a:r>
              <a:rPr lang="en-US" dirty="0"/>
              <a:t> </a:t>
            </a:r>
            <a:r>
              <a:rPr lang="en-US" dirty="0" smtClean="0"/>
              <a:t>and risk of </a:t>
            </a:r>
            <a:r>
              <a:rPr lang="en-US" dirty="0" err="1" smtClean="0"/>
              <a:t>nephrocalcinosis</a:t>
            </a:r>
            <a:r>
              <a:rPr lang="en-US" dirty="0" smtClean="0"/>
              <a:t>, and injection site reactions </a:t>
            </a:r>
            <a:endParaRPr lang="en-US" dirty="0"/>
          </a:p>
          <a:p>
            <a:endParaRPr lang="en-US" dirty="0"/>
          </a:p>
          <a:p>
            <a:r>
              <a:rPr lang="en-US" b="1" dirty="0" smtClean="0"/>
              <a:t>Adverse Reactions: </a:t>
            </a:r>
            <a:r>
              <a:rPr lang="en-US" dirty="0" smtClean="0"/>
              <a:t>Back </a:t>
            </a:r>
            <a:r>
              <a:rPr lang="en-US" dirty="0"/>
              <a:t>pain, headache, </a:t>
            </a:r>
            <a:r>
              <a:rPr lang="en-US" dirty="0" smtClean="0"/>
              <a:t>tooth infection</a:t>
            </a:r>
            <a:r>
              <a:rPr lang="en-US" dirty="0"/>
              <a:t>, restless leg syndrome, vitamin D decreased, </a:t>
            </a:r>
            <a:r>
              <a:rPr lang="en-US" dirty="0" smtClean="0"/>
              <a:t>dizziness, constipation</a:t>
            </a:r>
            <a:r>
              <a:rPr lang="en-US" dirty="0"/>
              <a:t>, blood phosphorus increased</a:t>
            </a:r>
          </a:p>
        </p:txBody>
      </p:sp>
      <p:sp>
        <p:nvSpPr>
          <p:cNvPr id="8" name="TextBox 7"/>
          <p:cNvSpPr txBox="1"/>
          <p:nvPr/>
        </p:nvSpPr>
        <p:spPr>
          <a:xfrm>
            <a:off x="2057400" y="6581001"/>
            <a:ext cx="7099300" cy="246221"/>
          </a:xfrm>
          <a:prstGeom prst="rect">
            <a:avLst/>
          </a:prstGeom>
          <a:noFill/>
        </p:spPr>
        <p:txBody>
          <a:bodyPr wrap="square" rtlCol="0">
            <a:spAutoFit/>
          </a:bodyPr>
          <a:lstStyle/>
          <a:p>
            <a:r>
              <a:rPr lang="en-US" sz="1000" dirty="0" err="1"/>
              <a:t>Crysvita</a:t>
            </a:r>
            <a:r>
              <a:rPr lang="en-US" sz="1000" dirty="0"/>
              <a:t> (</a:t>
            </a:r>
            <a:r>
              <a:rPr lang="en-US" sz="1000" dirty="0" err="1"/>
              <a:t>burosumab-twza</a:t>
            </a:r>
            <a:r>
              <a:rPr lang="en-US" sz="1000" dirty="0"/>
              <a:t>) [prescribing information]. Novato, CA: </a:t>
            </a:r>
            <a:r>
              <a:rPr lang="en-US" sz="1000" dirty="0" err="1"/>
              <a:t>Ultragenyx</a:t>
            </a:r>
            <a:r>
              <a:rPr lang="en-US" sz="1000" dirty="0"/>
              <a:t> Pharmaceutical </a:t>
            </a:r>
            <a:r>
              <a:rPr lang="en-US" sz="1000" dirty="0" err="1"/>
              <a:t>Inc</a:t>
            </a:r>
            <a:r>
              <a:rPr lang="en-US" sz="1000" dirty="0"/>
              <a:t>; April 2018</a:t>
            </a:r>
            <a:r>
              <a:rPr lang="en-US" sz="1000" dirty="0" smtClean="0"/>
              <a:t>.</a:t>
            </a:r>
            <a:endParaRPr lang="en-US" sz="1000" dirty="0"/>
          </a:p>
        </p:txBody>
      </p:sp>
      <p:sp>
        <p:nvSpPr>
          <p:cNvPr id="7"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Burosumab-twza (</a:t>
            </a:r>
            <a:r>
              <a:rPr lang="en-US" sz="2800" b="1" dirty="0" err="1">
                <a:latin typeface="Arial" panose="020B0604020202020204" pitchFamily="34" charset="0"/>
                <a:cs typeface="Arial" panose="020B0604020202020204" pitchFamily="34" charset="0"/>
              </a:rPr>
              <a:t>Crysvita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8146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HIV</a:t>
            </a:r>
            <a:endParaRPr lang="en-US" b="1" dirty="0"/>
          </a:p>
        </p:txBody>
      </p:sp>
    </p:spTree>
    <p:extLst>
      <p:ext uri="{BB962C8B-B14F-4D97-AF65-F5344CB8AC3E}">
        <p14:creationId xmlns:p14="http://schemas.microsoft.com/office/powerpoint/2010/main" val="39531049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smtClean="0"/>
              <a:t>Study 1 &amp; 2</a:t>
            </a:r>
          </a:p>
          <a:p>
            <a:pPr lvl="1"/>
            <a:r>
              <a:rPr lang="en-US" dirty="0"/>
              <a:t>Pediatric X-linked </a:t>
            </a:r>
            <a:r>
              <a:rPr lang="en-US" dirty="0" smtClean="0"/>
              <a:t>hypophosphatemia (N=65)</a:t>
            </a:r>
            <a:endParaRPr lang="en-US" dirty="0"/>
          </a:p>
        </p:txBody>
      </p:sp>
      <p:sp>
        <p:nvSpPr>
          <p:cNvPr id="8" name="TextBox 7"/>
          <p:cNvSpPr txBox="1"/>
          <p:nvPr/>
        </p:nvSpPr>
        <p:spPr>
          <a:xfrm>
            <a:off x="2057400" y="6581001"/>
            <a:ext cx="7099300" cy="246221"/>
          </a:xfrm>
          <a:prstGeom prst="rect">
            <a:avLst/>
          </a:prstGeom>
          <a:noFill/>
        </p:spPr>
        <p:txBody>
          <a:bodyPr wrap="square" rtlCol="0">
            <a:spAutoFit/>
          </a:bodyPr>
          <a:lstStyle/>
          <a:p>
            <a:r>
              <a:rPr lang="en-US" sz="1000" dirty="0" err="1"/>
              <a:t>Crysvita</a:t>
            </a:r>
            <a:r>
              <a:rPr lang="en-US" sz="1000" dirty="0"/>
              <a:t> (</a:t>
            </a:r>
            <a:r>
              <a:rPr lang="en-US" sz="1000" dirty="0" err="1"/>
              <a:t>burosumab-twza</a:t>
            </a:r>
            <a:r>
              <a:rPr lang="en-US" sz="1000" dirty="0"/>
              <a:t>) [prescribing information]. Novato, CA: </a:t>
            </a:r>
            <a:r>
              <a:rPr lang="en-US" sz="1000" dirty="0" err="1"/>
              <a:t>Ultragenyx</a:t>
            </a:r>
            <a:r>
              <a:rPr lang="en-US" sz="1000" dirty="0"/>
              <a:t> Pharmaceutical </a:t>
            </a:r>
            <a:r>
              <a:rPr lang="en-US" sz="1000" dirty="0" err="1"/>
              <a:t>Inc</a:t>
            </a:r>
            <a:r>
              <a:rPr lang="en-US" sz="1000" dirty="0"/>
              <a:t>; April 2018</a:t>
            </a:r>
            <a:r>
              <a:rPr lang="en-US" sz="1000" dirty="0" smtClean="0"/>
              <a:t>.</a:t>
            </a:r>
            <a:endParaRPr lang="en-US" sz="1000" dirty="0"/>
          </a:p>
        </p:txBody>
      </p:sp>
      <p:sp>
        <p:nvSpPr>
          <p:cNvPr id="7"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Burosumab-twza (</a:t>
            </a:r>
            <a:r>
              <a:rPr lang="en-US" sz="2800" b="1" dirty="0" err="1">
                <a:latin typeface="Arial" panose="020B0604020202020204" pitchFamily="34" charset="0"/>
                <a:cs typeface="Arial" panose="020B0604020202020204" pitchFamily="34" charset="0"/>
              </a:rPr>
              <a:t>Crysvita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p>
        </p:txBody>
      </p:sp>
      <p:pic>
        <p:nvPicPr>
          <p:cNvPr id="5" name="Picture 4" descr="::::Screen Shot 2018-05-24 at 11.12.33 PM.png"/>
          <p:cNvPicPr/>
          <p:nvPr/>
        </p:nvPicPr>
        <p:blipFill>
          <a:blip r:embed="rId3"/>
          <a:srcRect/>
          <a:stretch>
            <a:fillRect/>
          </a:stretch>
        </p:blipFill>
        <p:spPr bwMode="auto">
          <a:xfrm>
            <a:off x="2095500" y="2590800"/>
            <a:ext cx="4953000" cy="3200399"/>
          </a:xfrm>
          <a:prstGeom prst="rect">
            <a:avLst/>
          </a:prstGeom>
          <a:noFill/>
          <a:ln w="9525">
            <a:noFill/>
            <a:miter lim="800000"/>
            <a:headEnd/>
            <a:tailEnd/>
          </a:ln>
        </p:spPr>
      </p:pic>
      <p:sp>
        <p:nvSpPr>
          <p:cNvPr id="2" name="Rectangle 1"/>
          <p:cNvSpPr/>
          <p:nvPr/>
        </p:nvSpPr>
        <p:spPr>
          <a:xfrm>
            <a:off x="2057400" y="3886200"/>
            <a:ext cx="4953000" cy="68580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57400" y="4953000"/>
            <a:ext cx="4953000" cy="838198"/>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1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smtClean="0"/>
              <a:t>Study 3 &amp; 4</a:t>
            </a:r>
          </a:p>
          <a:p>
            <a:pPr lvl="1"/>
            <a:r>
              <a:rPr lang="en-US" dirty="0" smtClean="0"/>
              <a:t>Adult </a:t>
            </a:r>
            <a:r>
              <a:rPr lang="en-US" dirty="0"/>
              <a:t>X-linked </a:t>
            </a:r>
            <a:r>
              <a:rPr lang="en-US" dirty="0" smtClean="0"/>
              <a:t>hypophosphatemia (N=147)</a:t>
            </a:r>
            <a:endParaRPr lang="en-US" dirty="0"/>
          </a:p>
        </p:txBody>
      </p:sp>
      <p:sp>
        <p:nvSpPr>
          <p:cNvPr id="8" name="TextBox 7"/>
          <p:cNvSpPr txBox="1"/>
          <p:nvPr/>
        </p:nvSpPr>
        <p:spPr>
          <a:xfrm>
            <a:off x="2057400" y="6581001"/>
            <a:ext cx="7099300" cy="246221"/>
          </a:xfrm>
          <a:prstGeom prst="rect">
            <a:avLst/>
          </a:prstGeom>
          <a:noFill/>
        </p:spPr>
        <p:txBody>
          <a:bodyPr wrap="square" rtlCol="0">
            <a:spAutoFit/>
          </a:bodyPr>
          <a:lstStyle/>
          <a:p>
            <a:r>
              <a:rPr lang="en-US" sz="1000" dirty="0" err="1"/>
              <a:t>Crysvita</a:t>
            </a:r>
            <a:r>
              <a:rPr lang="en-US" sz="1000" dirty="0"/>
              <a:t> (</a:t>
            </a:r>
            <a:r>
              <a:rPr lang="en-US" sz="1000" dirty="0" err="1"/>
              <a:t>burosumab-twza</a:t>
            </a:r>
            <a:r>
              <a:rPr lang="en-US" sz="1000" dirty="0"/>
              <a:t>) [prescribing information]. Novato, CA: </a:t>
            </a:r>
            <a:r>
              <a:rPr lang="en-US" sz="1000" dirty="0" err="1"/>
              <a:t>Ultragenyx</a:t>
            </a:r>
            <a:r>
              <a:rPr lang="en-US" sz="1000" dirty="0"/>
              <a:t> Pharmaceutical </a:t>
            </a:r>
            <a:r>
              <a:rPr lang="en-US" sz="1000" dirty="0" err="1"/>
              <a:t>Inc</a:t>
            </a:r>
            <a:r>
              <a:rPr lang="en-US" sz="1000" dirty="0"/>
              <a:t>; April 2018</a:t>
            </a:r>
            <a:r>
              <a:rPr lang="en-US" sz="1000" dirty="0" smtClean="0"/>
              <a:t>.</a:t>
            </a:r>
            <a:endParaRPr lang="en-US" sz="1000" dirty="0"/>
          </a:p>
        </p:txBody>
      </p:sp>
      <p:sp>
        <p:nvSpPr>
          <p:cNvPr id="7"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Burosumab-twza (</a:t>
            </a:r>
            <a:r>
              <a:rPr lang="en-US" sz="2800" b="1" dirty="0" err="1">
                <a:latin typeface="Arial" panose="020B0604020202020204" pitchFamily="34" charset="0"/>
                <a:cs typeface="Arial" panose="020B0604020202020204" pitchFamily="34" charset="0"/>
              </a:rPr>
              <a:t>Crysvita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p>
        </p:txBody>
      </p:sp>
      <p:pic>
        <p:nvPicPr>
          <p:cNvPr id="10" name="Picture 9" descr="::::Screen Shot 2018-05-24 at 11.34.26 PM.png"/>
          <p:cNvPicPr/>
          <p:nvPr/>
        </p:nvPicPr>
        <p:blipFill>
          <a:blip r:embed="rId3"/>
          <a:srcRect/>
          <a:stretch>
            <a:fillRect/>
          </a:stretch>
        </p:blipFill>
        <p:spPr bwMode="auto">
          <a:xfrm>
            <a:off x="1925638" y="2819400"/>
            <a:ext cx="5292725" cy="1481455"/>
          </a:xfrm>
          <a:prstGeom prst="rect">
            <a:avLst/>
          </a:prstGeom>
          <a:noFill/>
          <a:ln w="9525">
            <a:noFill/>
            <a:miter lim="800000"/>
            <a:headEnd/>
            <a:tailEnd/>
          </a:ln>
        </p:spPr>
      </p:pic>
      <p:pic>
        <p:nvPicPr>
          <p:cNvPr id="11" name="Picture 10"/>
          <p:cNvPicPr/>
          <p:nvPr/>
        </p:nvPicPr>
        <p:blipFill rotWithShape="1">
          <a:blip r:embed="rId4"/>
          <a:srcRect l="25186" t="54907" r="25802" b="21757"/>
          <a:stretch/>
        </p:blipFill>
        <p:spPr bwMode="auto">
          <a:xfrm>
            <a:off x="1979137" y="4292834"/>
            <a:ext cx="5185727" cy="1803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229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Sodium Zirconium </a:t>
            </a:r>
            <a:r>
              <a:rPr lang="en-US" sz="2800" b="1" dirty="0" err="1" smtClean="0">
                <a:latin typeface="Arial" panose="020B0604020202020204" pitchFamily="34" charset="0"/>
                <a:cs typeface="Arial" panose="020B0604020202020204" pitchFamily="34" charset="0"/>
              </a:rPr>
              <a:t>Cyclosilicate</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(Lokelma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Treatment of hyperkalemia in </a:t>
            </a:r>
            <a:r>
              <a:rPr lang="en-US" dirty="0" smtClean="0"/>
              <a:t>adults</a:t>
            </a:r>
          </a:p>
          <a:p>
            <a:endParaRPr lang="en-US" dirty="0"/>
          </a:p>
          <a:p>
            <a:r>
              <a:rPr lang="en-US" b="1" dirty="0"/>
              <a:t>Approval Date: </a:t>
            </a:r>
            <a:r>
              <a:rPr lang="en-US" dirty="0" smtClean="0"/>
              <a:t>May 18, </a:t>
            </a:r>
            <a:r>
              <a:rPr lang="en-US" dirty="0"/>
              <a:t>2018</a:t>
            </a:r>
          </a:p>
          <a:p>
            <a:endParaRPr lang="en-US" sz="2200" dirty="0"/>
          </a:p>
          <a:p>
            <a:r>
              <a:rPr lang="en-US" b="1" dirty="0"/>
              <a:t>MOA</a:t>
            </a:r>
            <a:r>
              <a:rPr lang="en-US" b="1" dirty="0" smtClean="0"/>
              <a:t>:</a:t>
            </a:r>
          </a:p>
          <a:p>
            <a:pPr lvl="1"/>
            <a:r>
              <a:rPr lang="en-US" dirty="0" smtClean="0"/>
              <a:t>Binds potassium reducing </a:t>
            </a:r>
            <a:r>
              <a:rPr lang="en-US" dirty="0"/>
              <a:t>the concentration of free potassium in the gastrointestinal lumen, lowering serum potassium levels</a:t>
            </a:r>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a:t>Lokelma (sodium zirconium </a:t>
            </a:r>
            <a:r>
              <a:rPr lang="en-US" sz="1000" dirty="0" err="1"/>
              <a:t>cyclosilicate</a:t>
            </a:r>
            <a:r>
              <a:rPr lang="en-US" sz="1000" dirty="0"/>
              <a:t>) [prescribing information]. Wilmington, DE: AstraZeneca Pharmaceuticals LP; May 2018</a:t>
            </a:r>
            <a:r>
              <a:rPr lang="en-US" sz="1000" dirty="0" smtClean="0"/>
              <a:t>.</a:t>
            </a:r>
            <a:endParaRPr lang="en-US" sz="1000" dirty="0"/>
          </a:p>
        </p:txBody>
      </p:sp>
    </p:spTree>
    <p:extLst>
      <p:ext uri="{BB962C8B-B14F-4D97-AF65-F5344CB8AC3E}">
        <p14:creationId xmlns:p14="http://schemas.microsoft.com/office/powerpoint/2010/main" val="7229122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600" b="1" dirty="0">
                <a:latin typeface="Arial" panose="020B0604020202020204" pitchFamily="34" charset="0"/>
                <a:cs typeface="Arial" panose="020B0604020202020204" pitchFamily="34" charset="0"/>
              </a:rPr>
              <a:t>Sodium Zirconium </a:t>
            </a:r>
            <a:r>
              <a:rPr lang="en-US" sz="2600" b="1" dirty="0" err="1" smtClean="0">
                <a:latin typeface="Arial" panose="020B0604020202020204" pitchFamily="34" charset="0"/>
                <a:cs typeface="Arial" panose="020B0604020202020204" pitchFamily="34" charset="0"/>
              </a:rPr>
              <a:t>Cyclosilicate</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(Lokelma</a:t>
            </a:r>
            <a:r>
              <a:rPr lang="en-US" sz="2600" b="1" baseline="30000" dirty="0" smtClean="0">
                <a:latin typeface="Arial" panose="020B0604020202020204" pitchFamily="34" charset="0"/>
                <a:cs typeface="Arial" panose="020B0604020202020204" pitchFamily="34" charset="0"/>
              </a:rPr>
              <a:t>®</a:t>
            </a:r>
            <a:r>
              <a:rPr lang="en-US" sz="2600" b="1" dirty="0" smtClean="0">
                <a:latin typeface="Arial" panose="020B0604020202020204" pitchFamily="34" charset="0"/>
                <a:cs typeface="Arial" panose="020B0604020202020204" pitchFamily="34" charset="0"/>
              </a:rPr>
              <a:t>) </a:t>
            </a:r>
            <a:endParaRPr lang="en-US" sz="26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smtClean="0"/>
              <a:t>Dosage: </a:t>
            </a:r>
            <a:r>
              <a:rPr lang="en-US" dirty="0" smtClean="0"/>
              <a:t>Initially 10 gm 3 times daily up to 1</a:t>
            </a:r>
            <a:r>
              <a:rPr lang="en-US" baseline="30000" dirty="0" smtClean="0"/>
              <a:t>st</a:t>
            </a:r>
            <a:r>
              <a:rPr lang="en-US" dirty="0" smtClean="0"/>
              <a:t> 48 </a:t>
            </a:r>
            <a:r>
              <a:rPr lang="en-US" dirty="0" err="1" smtClean="0"/>
              <a:t>hrs</a:t>
            </a:r>
            <a:r>
              <a:rPr lang="en-US" dirty="0"/>
              <a:t>; then 5 </a:t>
            </a:r>
            <a:r>
              <a:rPr lang="en-US" dirty="0" smtClean="0"/>
              <a:t>gm </a:t>
            </a:r>
            <a:r>
              <a:rPr lang="en-US" dirty="0"/>
              <a:t>every other day to 15 </a:t>
            </a:r>
            <a:r>
              <a:rPr lang="en-US" dirty="0" smtClean="0"/>
              <a:t>gm </a:t>
            </a:r>
            <a:r>
              <a:rPr lang="en-US" dirty="0"/>
              <a:t>once </a:t>
            </a:r>
            <a:r>
              <a:rPr lang="en-US" dirty="0" smtClean="0"/>
              <a:t>daily maintenance</a:t>
            </a:r>
          </a:p>
          <a:p>
            <a:endParaRPr lang="en-US" dirty="0" smtClean="0"/>
          </a:p>
          <a:p>
            <a:r>
              <a:rPr lang="en-US" b="1" dirty="0" smtClean="0"/>
              <a:t>Adverse Reactions: </a:t>
            </a:r>
            <a:r>
              <a:rPr lang="en-US" dirty="0" smtClean="0"/>
              <a:t>Edema and hypokalemia </a:t>
            </a:r>
            <a:endParaRPr lang="en-US" dirty="0"/>
          </a:p>
        </p:txBody>
      </p:sp>
      <p:sp>
        <p:nvSpPr>
          <p:cNvPr id="7" name="TextBox 6"/>
          <p:cNvSpPr txBox="1"/>
          <p:nvPr/>
        </p:nvSpPr>
        <p:spPr>
          <a:xfrm>
            <a:off x="2209800" y="6581001"/>
            <a:ext cx="6946900" cy="246221"/>
          </a:xfrm>
          <a:prstGeom prst="rect">
            <a:avLst/>
          </a:prstGeom>
          <a:noFill/>
        </p:spPr>
        <p:txBody>
          <a:bodyPr wrap="square" rtlCol="0">
            <a:spAutoFit/>
          </a:bodyPr>
          <a:lstStyle/>
          <a:p>
            <a:r>
              <a:rPr lang="en-US" sz="1000" dirty="0"/>
              <a:t>Lokelma (sodium zirconium </a:t>
            </a:r>
            <a:r>
              <a:rPr lang="en-US" sz="1000" dirty="0" err="1"/>
              <a:t>cyclosilicate</a:t>
            </a:r>
            <a:r>
              <a:rPr lang="en-US" sz="1000" dirty="0"/>
              <a:t>) [prescribing information]. Wilmington, DE: AstraZeneca Pharmaceuticals LP; May 2018</a:t>
            </a:r>
            <a:r>
              <a:rPr lang="en-US" sz="1000" dirty="0" smtClean="0"/>
              <a:t>.</a:t>
            </a:r>
            <a:endParaRPr lang="en-US" sz="1000" dirty="0"/>
          </a:p>
        </p:txBody>
      </p:sp>
      <p:pic>
        <p:nvPicPr>
          <p:cNvPr id="3" name="Picture 2"/>
          <p:cNvPicPr>
            <a:picLocks noChangeAspect="1"/>
          </p:cNvPicPr>
          <p:nvPr/>
        </p:nvPicPr>
        <p:blipFill rotWithShape="1">
          <a:blip r:embed="rId3"/>
          <a:srcRect t="50000"/>
          <a:stretch/>
        </p:blipFill>
        <p:spPr>
          <a:xfrm>
            <a:off x="3657600" y="3886200"/>
            <a:ext cx="4272702" cy="1600201"/>
          </a:xfrm>
          <a:prstGeom prst="rect">
            <a:avLst/>
          </a:prstGeom>
        </p:spPr>
      </p:pic>
    </p:spTree>
    <p:extLst>
      <p:ext uri="{BB962C8B-B14F-4D97-AF65-F5344CB8AC3E}">
        <p14:creationId xmlns:p14="http://schemas.microsoft.com/office/powerpoint/2010/main" val="12374532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smtClean="0">
                <a:latin typeface="Arial" panose="020B0604020202020204" pitchFamily="34" charset="0"/>
                <a:cs typeface="Arial" panose="020B0604020202020204" pitchFamily="34" charset="0"/>
              </a:rPr>
              <a:t>Elagolix</a:t>
            </a:r>
            <a:r>
              <a:rPr lang="en-US" sz="2800" b="1" dirty="0" smtClean="0">
                <a:latin typeface="Arial" panose="020B0604020202020204" pitchFamily="34" charset="0"/>
                <a:cs typeface="Arial" panose="020B0604020202020204" pitchFamily="34" charset="0"/>
              </a:rPr>
              <a:t> sodium (</a:t>
            </a:r>
            <a:r>
              <a:rPr lang="en-US" sz="2800" b="1" dirty="0" err="1" smtClean="0">
                <a:latin typeface="Arial" panose="020B0604020202020204" pitchFamily="34" charset="0"/>
                <a:cs typeface="Arial" panose="020B0604020202020204" pitchFamily="34" charset="0"/>
              </a:rPr>
              <a:t>Orilissa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a:t>
            </a:r>
            <a:r>
              <a:rPr lang="en-US" b="1" dirty="0" smtClean="0"/>
              <a:t>: </a:t>
            </a:r>
            <a:r>
              <a:rPr lang="en-US" dirty="0" smtClean="0"/>
              <a:t>Management </a:t>
            </a:r>
            <a:r>
              <a:rPr lang="en-US" dirty="0"/>
              <a:t>of moderate to severe pain associated with </a:t>
            </a:r>
            <a:r>
              <a:rPr lang="en-US" dirty="0" smtClean="0"/>
              <a:t>endometriosis</a:t>
            </a:r>
          </a:p>
          <a:p>
            <a:endParaRPr lang="en-US" dirty="0"/>
          </a:p>
          <a:p>
            <a:r>
              <a:rPr lang="en-US" b="1" dirty="0"/>
              <a:t>Approval Date: </a:t>
            </a:r>
            <a:r>
              <a:rPr lang="en-US" dirty="0" smtClean="0"/>
              <a:t>July 23, </a:t>
            </a:r>
            <a:r>
              <a:rPr lang="en-US" dirty="0"/>
              <a:t>2018</a:t>
            </a:r>
          </a:p>
          <a:p>
            <a:endParaRPr lang="en-US" sz="2200" dirty="0"/>
          </a:p>
          <a:p>
            <a:r>
              <a:rPr lang="en-US" b="1" dirty="0"/>
              <a:t>MOA</a:t>
            </a:r>
            <a:r>
              <a:rPr lang="en-US" b="1" dirty="0" smtClean="0"/>
              <a:t>:</a:t>
            </a:r>
          </a:p>
          <a:p>
            <a:pPr lvl="1"/>
            <a:r>
              <a:rPr lang="en-US" dirty="0"/>
              <a:t> </a:t>
            </a:r>
            <a:r>
              <a:rPr lang="en-US" dirty="0" err="1"/>
              <a:t>GnRH</a:t>
            </a:r>
            <a:r>
              <a:rPr lang="en-US" dirty="0"/>
              <a:t> receptor </a:t>
            </a:r>
            <a:r>
              <a:rPr lang="en-US" dirty="0" smtClean="0"/>
              <a:t>antagonist</a:t>
            </a:r>
          </a:p>
          <a:p>
            <a:pPr lvl="2"/>
            <a:r>
              <a:rPr lang="en-US" dirty="0" smtClean="0"/>
              <a:t>Dose-dependent suppression of LH and FSH release</a:t>
            </a:r>
          </a:p>
          <a:p>
            <a:pPr lvl="2"/>
            <a:r>
              <a:rPr lang="en-US" dirty="0" smtClean="0"/>
              <a:t>Rapid return to pre-treatment levels when therapy stopped</a:t>
            </a:r>
            <a:endParaRPr lang="en-US" dirty="0"/>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err="1"/>
              <a:t>Orilissa</a:t>
            </a:r>
            <a:r>
              <a:rPr lang="en-US" sz="1000" dirty="0"/>
              <a:t> (</a:t>
            </a:r>
            <a:r>
              <a:rPr lang="en-US" sz="1000" dirty="0" err="1"/>
              <a:t>elagolix</a:t>
            </a:r>
            <a:r>
              <a:rPr lang="en-US" sz="1000" dirty="0"/>
              <a:t>) [prescribing information]. North Chicago, IL: </a:t>
            </a:r>
            <a:r>
              <a:rPr lang="en-US" sz="1000" dirty="0" err="1"/>
              <a:t>AbbVie</a:t>
            </a:r>
            <a:r>
              <a:rPr lang="en-US" sz="1000" dirty="0"/>
              <a:t> </a:t>
            </a:r>
            <a:r>
              <a:rPr lang="en-US" sz="1000" dirty="0" err="1"/>
              <a:t>Inc</a:t>
            </a:r>
            <a:r>
              <a:rPr lang="en-US" sz="1000" dirty="0"/>
              <a:t>; July 2018.</a:t>
            </a:r>
            <a:endParaRPr lang="en-US" sz="1000" dirty="0">
              <a:effectLst/>
            </a:endParaRPr>
          </a:p>
        </p:txBody>
      </p:sp>
    </p:spTree>
    <p:extLst>
      <p:ext uri="{BB962C8B-B14F-4D97-AF65-F5344CB8AC3E}">
        <p14:creationId xmlns:p14="http://schemas.microsoft.com/office/powerpoint/2010/main" val="35075516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smtClean="0">
                <a:latin typeface="Arial" panose="020B0604020202020204" pitchFamily="34" charset="0"/>
                <a:cs typeface="Arial" panose="020B0604020202020204" pitchFamily="34" charset="0"/>
              </a:rPr>
              <a:t>Elagolix</a:t>
            </a:r>
            <a:r>
              <a:rPr lang="en-US" sz="2800" b="1" dirty="0" smtClean="0">
                <a:latin typeface="Arial" panose="020B0604020202020204" pitchFamily="34" charset="0"/>
                <a:cs typeface="Arial" panose="020B0604020202020204" pitchFamily="34" charset="0"/>
              </a:rPr>
              <a:t> sodium (</a:t>
            </a:r>
            <a:r>
              <a:rPr lang="en-US" sz="2800" b="1" dirty="0" err="1" smtClean="0">
                <a:latin typeface="Arial" panose="020B0604020202020204" pitchFamily="34" charset="0"/>
                <a:cs typeface="Arial" panose="020B0604020202020204" pitchFamily="34" charset="0"/>
              </a:rPr>
              <a:t>Orilissa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fontScale="92500" lnSpcReduction="10000"/>
          </a:bodyPr>
          <a:lstStyle/>
          <a:p>
            <a:r>
              <a:rPr lang="en-US" b="1" dirty="0" smtClean="0"/>
              <a:t>Dosage: </a:t>
            </a:r>
            <a:r>
              <a:rPr lang="en-US" b="1" dirty="0"/>
              <a:t>	</a:t>
            </a:r>
            <a:endParaRPr lang="en-US" b="1" dirty="0" smtClean="0"/>
          </a:p>
          <a:p>
            <a:pPr lvl="1"/>
            <a:r>
              <a:rPr lang="en-US" dirty="0" smtClean="0"/>
              <a:t>Endometriosis – 150 mg oral daily (24 months max duration)</a:t>
            </a:r>
          </a:p>
          <a:p>
            <a:pPr lvl="1"/>
            <a:r>
              <a:rPr lang="en-US" dirty="0" smtClean="0"/>
              <a:t>Endometriosis w/dyspareunia – 200 mg oral daily (6 months max duration)</a:t>
            </a:r>
          </a:p>
          <a:p>
            <a:pPr lvl="1"/>
            <a:endParaRPr lang="en-US" dirty="0"/>
          </a:p>
          <a:p>
            <a:r>
              <a:rPr lang="en-US" b="1" dirty="0" smtClean="0"/>
              <a:t>Warnings/Precautions: </a:t>
            </a:r>
          </a:p>
          <a:p>
            <a:pPr lvl="1"/>
            <a:r>
              <a:rPr lang="en-US" dirty="0" smtClean="0"/>
              <a:t>Bone loss, decreased ability to recognize pregnancy, mood disorders, ALT elevations, decreased efficacy of oral contraceptives </a:t>
            </a:r>
            <a:endParaRPr lang="en-US" dirty="0"/>
          </a:p>
          <a:p>
            <a:pPr lvl="1"/>
            <a:endParaRPr lang="en-US" dirty="0" smtClean="0"/>
          </a:p>
          <a:p>
            <a:r>
              <a:rPr lang="en-US" b="1" dirty="0" smtClean="0"/>
              <a:t>Adverse Reactions:</a:t>
            </a:r>
          </a:p>
          <a:p>
            <a:pPr lvl="1"/>
            <a:r>
              <a:rPr lang="en-US" dirty="0" smtClean="0"/>
              <a:t>Hot flushes and </a:t>
            </a:r>
            <a:r>
              <a:rPr lang="en-US" dirty="0"/>
              <a:t>night sweats, headache, nausea, insomnia, amenorrhea, </a:t>
            </a:r>
            <a:r>
              <a:rPr lang="en-US" dirty="0" smtClean="0"/>
              <a:t>anxiety, arthralgia</a:t>
            </a:r>
            <a:r>
              <a:rPr lang="en-US" dirty="0"/>
              <a:t>, depression-related adverse reactions and mood changes</a:t>
            </a:r>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err="1"/>
              <a:t>Orilissa</a:t>
            </a:r>
            <a:r>
              <a:rPr lang="en-US" sz="1000" dirty="0"/>
              <a:t> (</a:t>
            </a:r>
            <a:r>
              <a:rPr lang="en-US" sz="1000" dirty="0" err="1"/>
              <a:t>elagolix</a:t>
            </a:r>
            <a:r>
              <a:rPr lang="en-US" sz="1000" dirty="0"/>
              <a:t>) [prescribing information]. North Chicago, IL: </a:t>
            </a:r>
            <a:r>
              <a:rPr lang="en-US" sz="1000" dirty="0" err="1"/>
              <a:t>AbbVie</a:t>
            </a:r>
            <a:r>
              <a:rPr lang="en-US" sz="1000" dirty="0"/>
              <a:t> </a:t>
            </a:r>
            <a:r>
              <a:rPr lang="en-US" sz="1000" dirty="0" err="1"/>
              <a:t>Inc</a:t>
            </a:r>
            <a:r>
              <a:rPr lang="en-US" sz="1000" dirty="0"/>
              <a:t>; July 2018.</a:t>
            </a:r>
            <a:endParaRPr lang="en-US" sz="1000" dirty="0">
              <a:effectLst/>
            </a:endParaRPr>
          </a:p>
        </p:txBody>
      </p:sp>
    </p:spTree>
    <p:extLst>
      <p:ext uri="{BB962C8B-B14F-4D97-AF65-F5344CB8AC3E}">
        <p14:creationId xmlns:p14="http://schemas.microsoft.com/office/powerpoint/2010/main" val="49040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smtClean="0">
                <a:latin typeface="Arial" panose="020B0604020202020204" pitchFamily="34" charset="0"/>
                <a:cs typeface="Arial" panose="020B0604020202020204" pitchFamily="34" charset="0"/>
              </a:rPr>
              <a:t>Elagolix</a:t>
            </a:r>
            <a:r>
              <a:rPr lang="en-US" sz="2800" b="1" dirty="0" smtClean="0">
                <a:latin typeface="Arial" panose="020B0604020202020204" pitchFamily="34" charset="0"/>
                <a:cs typeface="Arial" panose="020B0604020202020204" pitchFamily="34" charset="0"/>
              </a:rPr>
              <a:t> sodium (</a:t>
            </a:r>
            <a:r>
              <a:rPr lang="en-US" sz="2800" b="1" dirty="0" err="1" smtClean="0">
                <a:latin typeface="Arial" panose="020B0604020202020204" pitchFamily="34" charset="0"/>
                <a:cs typeface="Arial" panose="020B0604020202020204" pitchFamily="34" charset="0"/>
              </a:rPr>
              <a:t>Orilissa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smtClean="0"/>
              <a:t>Clinical Evidence </a:t>
            </a:r>
          </a:p>
          <a:p>
            <a:pPr lvl="1"/>
            <a:r>
              <a:rPr lang="en-US" dirty="0" err="1" smtClean="0"/>
              <a:t>Elaris</a:t>
            </a:r>
            <a:r>
              <a:rPr lang="en-US" dirty="0" smtClean="0"/>
              <a:t> EM I &amp; II trials (DB, PC, phase 3 RCT)</a:t>
            </a:r>
          </a:p>
          <a:p>
            <a:pPr lvl="1"/>
            <a:r>
              <a:rPr lang="en-US" dirty="0" err="1" smtClean="0"/>
              <a:t>Elagolix</a:t>
            </a:r>
            <a:r>
              <a:rPr lang="en-US" dirty="0" smtClean="0"/>
              <a:t> 150 or 200 mg or placebo for 6 months </a:t>
            </a:r>
          </a:p>
          <a:p>
            <a:pPr lvl="1"/>
            <a:r>
              <a:rPr lang="en-US" dirty="0" smtClean="0"/>
              <a:t>N=872 </a:t>
            </a:r>
          </a:p>
          <a:p>
            <a:pPr lvl="1"/>
            <a:endParaRPr lang="en-US" dirty="0"/>
          </a:p>
          <a:p>
            <a:pPr lvl="1"/>
            <a:r>
              <a:rPr lang="en-US" u="sng" dirty="0" smtClean="0"/>
              <a:t>Results:</a:t>
            </a:r>
          </a:p>
          <a:p>
            <a:pPr lvl="2"/>
            <a:r>
              <a:rPr lang="en-US" dirty="0" smtClean="0"/>
              <a:t>3 months: Both </a:t>
            </a:r>
            <a:r>
              <a:rPr lang="en-US" dirty="0" err="1" smtClean="0"/>
              <a:t>elagolix</a:t>
            </a:r>
            <a:r>
              <a:rPr lang="en-US" dirty="0" smtClean="0"/>
              <a:t> doses results in great reduction in dysmenorrhea and </a:t>
            </a:r>
            <a:r>
              <a:rPr lang="en-US" dirty="0" err="1" smtClean="0"/>
              <a:t>nonmenstrual</a:t>
            </a:r>
            <a:r>
              <a:rPr lang="en-US" dirty="0" smtClean="0"/>
              <a:t> pelvic pain compared to placebo </a:t>
            </a:r>
          </a:p>
          <a:p>
            <a:pPr lvl="2"/>
            <a:r>
              <a:rPr lang="en-US" dirty="0" smtClean="0"/>
              <a:t>Response sustained at month 6</a:t>
            </a:r>
          </a:p>
          <a:p>
            <a:pPr lvl="2"/>
            <a:r>
              <a:rPr lang="en-US" dirty="0" smtClean="0"/>
              <a:t>Higher patient reported improvement with </a:t>
            </a:r>
            <a:r>
              <a:rPr lang="en-US" dirty="0" err="1" smtClean="0"/>
              <a:t>elagolix</a:t>
            </a:r>
            <a:r>
              <a:rPr lang="en-US" dirty="0" smtClean="0"/>
              <a:t> </a:t>
            </a:r>
          </a:p>
          <a:p>
            <a:pPr marL="403225" lvl="2" indent="0">
              <a:buNone/>
            </a:pPr>
            <a:endParaRPr lang="en-US" dirty="0" smtClean="0"/>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smtClean="0"/>
              <a:t>Taylor HS, et </a:t>
            </a:r>
            <a:r>
              <a:rPr lang="en-US" sz="1000" dirty="0"/>
              <a:t>al. N </a:t>
            </a:r>
            <a:r>
              <a:rPr lang="en-US" sz="1000" dirty="0" err="1"/>
              <a:t>Engl</a:t>
            </a:r>
            <a:r>
              <a:rPr lang="en-US" sz="1000" dirty="0"/>
              <a:t> J Med 2017; </a:t>
            </a:r>
            <a:r>
              <a:rPr lang="en-US" sz="1000" dirty="0" smtClean="0"/>
              <a:t>377:28-40. </a:t>
            </a:r>
            <a:endParaRPr lang="en-US" sz="1000" dirty="0">
              <a:effectLst/>
            </a:endParaRPr>
          </a:p>
        </p:txBody>
      </p:sp>
    </p:spTree>
    <p:extLst>
      <p:ext uri="{BB962C8B-B14F-4D97-AF65-F5344CB8AC3E}">
        <p14:creationId xmlns:p14="http://schemas.microsoft.com/office/powerpoint/2010/main" val="36019609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Lofexidine (Lucemyra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Mitigation of opioid withdrawal symptoms to facilitate abrupt opioid discontinuation in </a:t>
            </a:r>
            <a:r>
              <a:rPr lang="en-US" dirty="0" smtClean="0"/>
              <a:t>adults</a:t>
            </a:r>
          </a:p>
          <a:p>
            <a:endParaRPr lang="en-US" dirty="0"/>
          </a:p>
          <a:p>
            <a:r>
              <a:rPr lang="en-US" b="1" dirty="0"/>
              <a:t>Approval Date: </a:t>
            </a:r>
            <a:r>
              <a:rPr lang="en-US" dirty="0" smtClean="0"/>
              <a:t>May 16, </a:t>
            </a:r>
            <a:r>
              <a:rPr lang="en-US" dirty="0"/>
              <a:t>2018</a:t>
            </a:r>
          </a:p>
          <a:p>
            <a:endParaRPr lang="en-US" sz="2200" dirty="0"/>
          </a:p>
          <a:p>
            <a:r>
              <a:rPr lang="en-US" b="1" dirty="0"/>
              <a:t>MOA</a:t>
            </a:r>
            <a:r>
              <a:rPr lang="en-US" b="1" dirty="0" smtClean="0"/>
              <a:t>:</a:t>
            </a:r>
          </a:p>
          <a:p>
            <a:pPr lvl="1"/>
            <a:r>
              <a:rPr lang="en-US" dirty="0" smtClean="0"/>
              <a:t>Central </a:t>
            </a:r>
            <a:r>
              <a:rPr lang="en-US" dirty="0"/>
              <a:t>alpha-2 adrenergic agonist that reduces the release of norepinephrine and decreases sympathetic </a:t>
            </a:r>
            <a:r>
              <a:rPr lang="en-US" dirty="0" smtClean="0"/>
              <a:t>tone</a:t>
            </a:r>
          </a:p>
          <a:p>
            <a:pPr lvl="1"/>
            <a:r>
              <a:rPr lang="en-US" dirty="0" smtClean="0"/>
              <a:t>Lofexidine </a:t>
            </a:r>
            <a:r>
              <a:rPr lang="en-US" dirty="0"/>
              <a:t>is thought to be associated with less anti-hypertensive activity than clonidine (high selectivity for the alpha-2A </a:t>
            </a:r>
            <a:r>
              <a:rPr lang="en-US" dirty="0" smtClean="0"/>
              <a:t>receptor)</a:t>
            </a:r>
            <a:endParaRPr lang="en-US" dirty="0"/>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a:t>Lucemyra (</a:t>
            </a:r>
            <a:r>
              <a:rPr lang="en-US" sz="1000" dirty="0" err="1"/>
              <a:t>lofexidine</a:t>
            </a:r>
            <a:r>
              <a:rPr lang="en-US" sz="1000" dirty="0"/>
              <a:t>) [prescribing information]. Louisville, KY: US </a:t>
            </a:r>
            <a:r>
              <a:rPr lang="en-US" sz="1000" dirty="0" err="1"/>
              <a:t>WorldMeds</a:t>
            </a:r>
            <a:r>
              <a:rPr lang="en-US" sz="1000" dirty="0"/>
              <a:t>, LLC; May 2018</a:t>
            </a:r>
            <a:r>
              <a:rPr lang="en-US" sz="1000" dirty="0" smtClean="0"/>
              <a:t>.</a:t>
            </a:r>
            <a:endParaRPr lang="en-US" sz="1000" dirty="0"/>
          </a:p>
        </p:txBody>
      </p:sp>
    </p:spTree>
    <p:extLst>
      <p:ext uri="{BB962C8B-B14F-4D97-AF65-F5344CB8AC3E}">
        <p14:creationId xmlns:p14="http://schemas.microsoft.com/office/powerpoint/2010/main" val="179150853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Lofexidine (Lucemyra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Dosage: </a:t>
            </a:r>
            <a:r>
              <a:rPr lang="en-US" dirty="0"/>
              <a:t>Initial: 0.54 mg 4 times daily (every 5 to 6 hours) during peak withdrawal symptoms (generally the first 5 to 7 days after last opioid use</a:t>
            </a:r>
            <a:r>
              <a:rPr lang="en-US" dirty="0" smtClean="0"/>
              <a:t>)</a:t>
            </a:r>
          </a:p>
          <a:p>
            <a:pPr lvl="1"/>
            <a:r>
              <a:rPr lang="en-US" dirty="0" smtClean="0"/>
              <a:t>May continue up to 14 days</a:t>
            </a:r>
          </a:p>
          <a:p>
            <a:pPr lvl="1"/>
            <a:r>
              <a:rPr lang="en-US" dirty="0" smtClean="0"/>
              <a:t>Gradually taper dose to discontinue </a:t>
            </a:r>
          </a:p>
          <a:p>
            <a:endParaRPr lang="en-US" dirty="0"/>
          </a:p>
          <a:p>
            <a:r>
              <a:rPr lang="en-US" b="1" dirty="0" smtClean="0"/>
              <a:t>Warning/Precautions:</a:t>
            </a:r>
          </a:p>
          <a:p>
            <a:pPr lvl="1"/>
            <a:r>
              <a:rPr lang="en-US" dirty="0" smtClean="0"/>
              <a:t>CV effects (syncope/decreases in BP and/or HR)</a:t>
            </a:r>
          </a:p>
          <a:p>
            <a:pPr lvl="1"/>
            <a:r>
              <a:rPr lang="en-US" dirty="0" smtClean="0"/>
              <a:t>CNS depression</a:t>
            </a:r>
          </a:p>
          <a:p>
            <a:pPr lvl="1"/>
            <a:r>
              <a:rPr lang="en-US" dirty="0" smtClean="0"/>
              <a:t>QT prolongation </a:t>
            </a:r>
          </a:p>
          <a:p>
            <a:pPr lvl="1"/>
            <a:r>
              <a:rPr lang="en-US" dirty="0"/>
              <a:t>CYP2D6 poor </a:t>
            </a:r>
            <a:r>
              <a:rPr lang="en-US" dirty="0" smtClean="0"/>
              <a:t>metabolizers (increase exposure)</a:t>
            </a:r>
            <a:endParaRPr lang="en-US" dirty="0"/>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a:t>Lucemyra (</a:t>
            </a:r>
            <a:r>
              <a:rPr lang="en-US" sz="1000" dirty="0" err="1"/>
              <a:t>lofexidine</a:t>
            </a:r>
            <a:r>
              <a:rPr lang="en-US" sz="1000" dirty="0"/>
              <a:t>) [prescribing information]. Louisville, KY: US </a:t>
            </a:r>
            <a:r>
              <a:rPr lang="en-US" sz="1000" dirty="0" err="1"/>
              <a:t>WorldMeds</a:t>
            </a:r>
            <a:r>
              <a:rPr lang="en-US" sz="1000" dirty="0"/>
              <a:t>, LLC; May 2018</a:t>
            </a:r>
            <a:r>
              <a:rPr lang="en-US" sz="1000" dirty="0" smtClean="0"/>
              <a:t>.</a:t>
            </a:r>
            <a:endParaRPr lang="en-US" sz="1000" dirty="0"/>
          </a:p>
        </p:txBody>
      </p:sp>
    </p:spTree>
    <p:extLst>
      <p:ext uri="{BB962C8B-B14F-4D97-AF65-F5344CB8AC3E}">
        <p14:creationId xmlns:p14="http://schemas.microsoft.com/office/powerpoint/2010/main" val="2744363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Lofexidine (Lucemyra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smtClean="0"/>
              <a:t>Clinical Evidence</a:t>
            </a:r>
          </a:p>
          <a:p>
            <a:pPr lvl="1"/>
            <a:r>
              <a:rPr lang="en-US" dirty="0" smtClean="0"/>
              <a:t>Lofexidine vs placebo; N=264</a:t>
            </a:r>
          </a:p>
          <a:p>
            <a:pPr lvl="2"/>
            <a:r>
              <a:rPr lang="en-US" dirty="0" smtClean="0"/>
              <a:t>Lofexidine </a:t>
            </a:r>
            <a:r>
              <a:rPr lang="en-US" dirty="0"/>
              <a:t>decreased withdrawal </a:t>
            </a:r>
            <a:r>
              <a:rPr lang="en-US" dirty="0" smtClean="0"/>
              <a:t>symptoms versus placebo (short opioid withdrawal scale scores on day 3)</a:t>
            </a:r>
          </a:p>
          <a:p>
            <a:pPr lvl="2"/>
            <a:endParaRPr lang="en-US" sz="1000" dirty="0" smtClean="0"/>
          </a:p>
          <a:p>
            <a:pPr lvl="1"/>
            <a:r>
              <a:rPr lang="en-US" dirty="0" smtClean="0"/>
              <a:t>Lofexidine vs diazepam; N=108 </a:t>
            </a:r>
          </a:p>
          <a:p>
            <a:pPr lvl="2"/>
            <a:r>
              <a:rPr lang="en-US" dirty="0" smtClean="0"/>
              <a:t>Lofexidine </a:t>
            </a:r>
            <a:r>
              <a:rPr lang="en-US" dirty="0"/>
              <a:t>was at least as effective as </a:t>
            </a:r>
            <a:r>
              <a:rPr lang="en-US" dirty="0" smtClean="0"/>
              <a:t>diazepam in </a:t>
            </a:r>
            <a:r>
              <a:rPr lang="en-US" dirty="0"/>
              <a:t>reducing withdrawal </a:t>
            </a:r>
            <a:r>
              <a:rPr lang="en-US" dirty="0" smtClean="0"/>
              <a:t>symptoms</a:t>
            </a:r>
          </a:p>
          <a:p>
            <a:pPr lvl="2"/>
            <a:endParaRPr lang="en-US" sz="1000" dirty="0" smtClean="0"/>
          </a:p>
          <a:p>
            <a:pPr lvl="1"/>
            <a:r>
              <a:rPr lang="en-US" dirty="0" smtClean="0"/>
              <a:t>Cochrane Review </a:t>
            </a:r>
          </a:p>
          <a:p>
            <a:pPr lvl="2"/>
            <a:r>
              <a:rPr lang="en-US" dirty="0" smtClean="0"/>
              <a:t>Lofexidine </a:t>
            </a:r>
            <a:r>
              <a:rPr lang="en-US" dirty="0"/>
              <a:t>does not reduce BP to the same extent as clonidine but is </a:t>
            </a:r>
            <a:r>
              <a:rPr lang="en-US" dirty="0" smtClean="0"/>
              <a:t>otherwise similar </a:t>
            </a:r>
            <a:r>
              <a:rPr lang="en-US" dirty="0"/>
              <a:t>ability to ameliorate withdrawal symptoms</a:t>
            </a:r>
            <a:endParaRPr lang="en-US" dirty="0" smtClean="0"/>
          </a:p>
          <a:p>
            <a:pPr lvl="3"/>
            <a:endParaRPr lang="en-US" dirty="0"/>
          </a:p>
        </p:txBody>
      </p:sp>
      <p:sp>
        <p:nvSpPr>
          <p:cNvPr id="7" name="TextBox 6"/>
          <p:cNvSpPr txBox="1"/>
          <p:nvPr/>
        </p:nvSpPr>
        <p:spPr>
          <a:xfrm>
            <a:off x="2233195" y="6304002"/>
            <a:ext cx="6946900" cy="553998"/>
          </a:xfrm>
          <a:prstGeom prst="rect">
            <a:avLst/>
          </a:prstGeom>
          <a:noFill/>
        </p:spPr>
        <p:txBody>
          <a:bodyPr wrap="square" rtlCol="0">
            <a:spAutoFit/>
          </a:bodyPr>
          <a:lstStyle/>
          <a:p>
            <a:r>
              <a:rPr lang="en-US" sz="1000" dirty="0" err="1"/>
              <a:t>Guo</a:t>
            </a:r>
            <a:r>
              <a:rPr lang="en-US" sz="1000" dirty="0"/>
              <a:t> </a:t>
            </a:r>
            <a:r>
              <a:rPr lang="en-US" sz="1000" dirty="0" smtClean="0"/>
              <a:t>S, et</a:t>
            </a:r>
            <a:r>
              <a:rPr lang="en-US" sz="1000" dirty="0"/>
              <a:t>. al. </a:t>
            </a:r>
            <a:r>
              <a:rPr lang="en-US" sz="1000" dirty="0" smtClean="0"/>
              <a:t>J </a:t>
            </a:r>
            <a:r>
              <a:rPr lang="en-US" sz="1000" dirty="0" err="1" smtClean="0"/>
              <a:t>Subst</a:t>
            </a:r>
            <a:r>
              <a:rPr lang="en-US" sz="1000" dirty="0" smtClean="0"/>
              <a:t> Abuse </a:t>
            </a:r>
            <a:r>
              <a:rPr lang="en-US" sz="1000" dirty="0"/>
              <a:t>Treat. 2018;91:1-11. </a:t>
            </a:r>
          </a:p>
          <a:p>
            <a:r>
              <a:rPr lang="en-US" sz="1000" dirty="0" err="1" smtClean="0"/>
              <a:t>Gorodetzky</a:t>
            </a:r>
            <a:r>
              <a:rPr lang="en-US" sz="1000" dirty="0" smtClean="0"/>
              <a:t> CW, </a:t>
            </a:r>
            <a:r>
              <a:rPr lang="en-US" sz="1000" dirty="0"/>
              <a:t>et. al. </a:t>
            </a:r>
            <a:r>
              <a:rPr lang="en-US" sz="1000" dirty="0" smtClean="0"/>
              <a:t>Drug </a:t>
            </a:r>
            <a:r>
              <a:rPr lang="en-US" sz="1000" dirty="0"/>
              <a:t>Alcohol Depend. 2017;176:79-88. (Study 1)</a:t>
            </a:r>
          </a:p>
          <a:p>
            <a:r>
              <a:rPr lang="en-US" sz="1000" dirty="0" err="1" smtClean="0"/>
              <a:t>Gowing</a:t>
            </a:r>
            <a:r>
              <a:rPr lang="en-US" sz="1000" dirty="0" smtClean="0"/>
              <a:t> </a:t>
            </a:r>
            <a:r>
              <a:rPr lang="en-US" sz="1000" dirty="0"/>
              <a:t>L, </a:t>
            </a:r>
            <a:r>
              <a:rPr lang="en-US" sz="1000" dirty="0" smtClean="0"/>
              <a:t>et</a:t>
            </a:r>
            <a:r>
              <a:rPr lang="en-US" sz="1000" dirty="0"/>
              <a:t>. al</a:t>
            </a:r>
            <a:r>
              <a:rPr lang="en-US" sz="1000" dirty="0" smtClean="0"/>
              <a:t>. </a:t>
            </a:r>
            <a:r>
              <a:rPr lang="en-US" sz="1000" dirty="0"/>
              <a:t>Cochrane Database of Systematic Reviews. 2016. </a:t>
            </a:r>
            <a:r>
              <a:rPr lang="en-US" sz="1000" dirty="0" err="1" smtClean="0"/>
              <a:t>Doi</a:t>
            </a:r>
            <a:r>
              <a:rPr lang="en-US" sz="1000" dirty="0" smtClean="0"/>
              <a:t>: 10.1002/14651858.CD002024.pub5</a:t>
            </a:r>
            <a:endParaRPr lang="en-US" sz="1000" dirty="0"/>
          </a:p>
        </p:txBody>
      </p:sp>
    </p:spTree>
    <p:extLst>
      <p:ext uri="{BB962C8B-B14F-4D97-AF65-F5344CB8AC3E}">
        <p14:creationId xmlns:p14="http://schemas.microsoft.com/office/powerpoint/2010/main" val="4385876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09600" y="520841"/>
            <a:ext cx="8534400" cy="1003159"/>
          </a:xfrm>
        </p:spPr>
        <p:txBody>
          <a:bodyPr>
            <a:noAutofit/>
          </a:bodyPr>
          <a:lstStyle/>
          <a:p>
            <a:r>
              <a:rPr lang="en-US" sz="2600" b="1" dirty="0">
                <a:latin typeface="Arial" panose="020B0604020202020204" pitchFamily="34" charset="0"/>
                <a:cs typeface="Arial" panose="020B0604020202020204" pitchFamily="34" charset="0"/>
              </a:rPr>
              <a:t>B</a:t>
            </a:r>
            <a:r>
              <a:rPr lang="en-US" sz="2600" b="1" dirty="0" smtClean="0">
                <a:latin typeface="Arial" panose="020B0604020202020204" pitchFamily="34" charset="0"/>
                <a:cs typeface="Arial" panose="020B0604020202020204" pitchFamily="34" charset="0"/>
              </a:rPr>
              <a:t>ictegravir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emtricitabine</a:t>
            </a:r>
            <a:r>
              <a:rPr lang="en-US" sz="2600" b="1" dirty="0">
                <a:latin typeface="Arial" panose="020B0604020202020204" pitchFamily="34" charset="0"/>
                <a:cs typeface="Arial" panose="020B0604020202020204" pitchFamily="34" charset="0"/>
              </a:rPr>
              <a:t>, and </a:t>
            </a:r>
            <a:r>
              <a:rPr lang="en-US" sz="2600" b="1" dirty="0" err="1">
                <a:latin typeface="Arial" panose="020B0604020202020204" pitchFamily="34" charset="0"/>
                <a:cs typeface="Arial" panose="020B0604020202020204" pitchFamily="34" charset="0"/>
              </a:rPr>
              <a:t>tenofovir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alafenamide</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(Biktarvy</a:t>
            </a:r>
            <a:r>
              <a:rPr lang="en-US" sz="2600" b="1" baseline="30000" dirty="0" smtClean="0">
                <a:latin typeface="Arial" panose="020B0604020202020204" pitchFamily="34" charset="0"/>
                <a:cs typeface="Arial" panose="020B0604020202020204" pitchFamily="34" charset="0"/>
              </a:rPr>
              <a:t>®</a:t>
            </a:r>
            <a:r>
              <a:rPr lang="en-US" sz="2600" b="1" dirty="0" smtClean="0">
                <a:latin typeface="Arial" panose="020B0604020202020204" pitchFamily="34" charset="0"/>
                <a:cs typeface="Arial" panose="020B0604020202020204" pitchFamily="34" charset="0"/>
              </a:rPr>
              <a:t>) </a:t>
            </a:r>
            <a:br>
              <a:rPr lang="en-US" sz="2600" b="1" dirty="0" smtClean="0">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4480560"/>
          </a:xfrm>
        </p:spPr>
        <p:txBody>
          <a:bodyPr>
            <a:normAutofit/>
          </a:bodyPr>
          <a:lstStyle/>
          <a:p>
            <a:r>
              <a:rPr lang="en-US" b="1" dirty="0">
                <a:latin typeface="Arial" panose="020B0604020202020204" pitchFamily="34" charset="0"/>
                <a:cs typeface="Arial" panose="020B0604020202020204" pitchFamily="34" charset="0"/>
              </a:rPr>
              <a:t>Indication: </a:t>
            </a:r>
            <a:r>
              <a:rPr lang="en-US" dirty="0">
                <a:latin typeface="Arial" panose="020B0604020202020204" pitchFamily="34" charset="0"/>
                <a:cs typeface="Arial" panose="020B0604020202020204" pitchFamily="34" charset="0"/>
              </a:rPr>
              <a:t> Treatment of HIV-1 infection </a:t>
            </a:r>
            <a:r>
              <a:rPr lang="en-US" dirty="0" smtClean="0">
                <a:latin typeface="Arial" panose="020B0604020202020204" pitchFamily="34" charset="0"/>
                <a:cs typeface="Arial" panose="020B0604020202020204" pitchFamily="34" charset="0"/>
              </a:rPr>
              <a:t>in adults:</a:t>
            </a:r>
          </a:p>
          <a:p>
            <a:pPr lvl="1"/>
            <a:r>
              <a:rPr lang="en-US" dirty="0" smtClean="0">
                <a:latin typeface="Arial" panose="020B0604020202020204" pitchFamily="34" charset="0"/>
                <a:cs typeface="Arial" panose="020B0604020202020204" pitchFamily="34" charset="0"/>
              </a:rPr>
              <a:t>As </a:t>
            </a:r>
            <a:r>
              <a:rPr lang="en-US" dirty="0">
                <a:solidFill>
                  <a:schemeClr val="accent2"/>
                </a:solidFill>
                <a:latin typeface="Arial" panose="020B0604020202020204" pitchFamily="34" charset="0"/>
                <a:cs typeface="Arial" panose="020B0604020202020204" pitchFamily="34" charset="0"/>
              </a:rPr>
              <a:t>initial therapy </a:t>
            </a:r>
            <a:r>
              <a:rPr lang="en-US" dirty="0">
                <a:latin typeface="Arial" panose="020B0604020202020204" pitchFamily="34" charset="0"/>
                <a:cs typeface="Arial" panose="020B0604020202020204" pitchFamily="34" charset="0"/>
              </a:rPr>
              <a:t>in those with no antiretroviral treatment history; </a:t>
            </a:r>
            <a:r>
              <a:rPr lang="en-US" b="1" dirty="0" smtClean="0">
                <a:latin typeface="Arial" panose="020B0604020202020204" pitchFamily="34" charset="0"/>
                <a:cs typeface="Arial" panose="020B0604020202020204" pitchFamily="34" charset="0"/>
              </a:rPr>
              <a:t>OR </a:t>
            </a:r>
          </a:p>
          <a:p>
            <a:pPr lvl="1"/>
            <a:r>
              <a:rPr lang="en-US" dirty="0" smtClean="0">
                <a:solidFill>
                  <a:schemeClr val="accent2"/>
                </a:solidFill>
                <a:latin typeface="Arial" panose="020B0604020202020204" pitchFamily="34" charset="0"/>
                <a:cs typeface="Arial" panose="020B0604020202020204" pitchFamily="34" charset="0"/>
              </a:rPr>
              <a:t>Replace </a:t>
            </a:r>
            <a:r>
              <a:rPr lang="en-US" dirty="0">
                <a:solidFill>
                  <a:schemeClr val="accent2"/>
                </a:solidFill>
                <a:latin typeface="Arial" panose="020B0604020202020204" pitchFamily="34" charset="0"/>
                <a:cs typeface="Arial" panose="020B0604020202020204" pitchFamily="34" charset="0"/>
              </a:rPr>
              <a:t>a stable </a:t>
            </a:r>
            <a:r>
              <a:rPr lang="en-US" dirty="0">
                <a:latin typeface="Arial" panose="020B0604020202020204" pitchFamily="34" charset="0"/>
                <a:cs typeface="Arial" panose="020B0604020202020204" pitchFamily="34" charset="0"/>
              </a:rPr>
              <a:t>antiretroviral regimen in those who are </a:t>
            </a:r>
            <a:r>
              <a:rPr lang="en-US" dirty="0" err="1">
                <a:latin typeface="Arial" panose="020B0604020202020204" pitchFamily="34" charset="0"/>
                <a:cs typeface="Arial" panose="020B0604020202020204" pitchFamily="34" charset="0"/>
              </a:rPr>
              <a:t>virologically</a:t>
            </a:r>
            <a:r>
              <a:rPr lang="en-US" dirty="0">
                <a:latin typeface="Arial" panose="020B0604020202020204" pitchFamily="34" charset="0"/>
                <a:cs typeface="Arial" panose="020B0604020202020204" pitchFamily="34" charset="0"/>
              </a:rPr>
              <a:t> suppressed (HIV-1 RNA &lt;50 copies/mL) for ≥3 months </a:t>
            </a:r>
            <a:endParaRPr lang="en-US" dirty="0" smtClean="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Approval Date: </a:t>
            </a:r>
            <a:r>
              <a:rPr lang="en-US" dirty="0" smtClean="0">
                <a:latin typeface="Arial" panose="020B0604020202020204" pitchFamily="34" charset="0"/>
                <a:cs typeface="Arial" panose="020B0604020202020204" pitchFamily="34" charset="0"/>
              </a:rPr>
              <a:t>February 7, 2018</a:t>
            </a:r>
            <a:endParaRPr lang="en-US" dirty="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MOA</a:t>
            </a:r>
            <a:r>
              <a:rPr lang="en-US" b="1" dirty="0" smtClean="0">
                <a:latin typeface="Arial" panose="020B0604020202020204" pitchFamily="34" charset="0"/>
                <a:cs typeface="Arial" panose="020B0604020202020204" pitchFamily="34" charset="0"/>
              </a:rPr>
              <a:t>:</a:t>
            </a:r>
          </a:p>
        </p:txBody>
      </p:sp>
      <p:sp>
        <p:nvSpPr>
          <p:cNvPr id="8" name="TextBox 7"/>
          <p:cNvSpPr txBox="1"/>
          <p:nvPr/>
        </p:nvSpPr>
        <p:spPr>
          <a:xfrm>
            <a:off x="2057400" y="6581001"/>
            <a:ext cx="7099300" cy="707886"/>
          </a:xfrm>
          <a:prstGeom prst="rect">
            <a:avLst/>
          </a:prstGeom>
          <a:noFill/>
        </p:spPr>
        <p:txBody>
          <a:bodyPr wrap="square" rtlCol="0">
            <a:spAutoFit/>
          </a:bodyPr>
          <a:lstStyle/>
          <a:p>
            <a:pPr algn="r"/>
            <a:r>
              <a:rPr lang="en-US" sz="1000" dirty="0"/>
              <a:t>Biktarvy (</a:t>
            </a:r>
            <a:r>
              <a:rPr lang="en-US" sz="1000" dirty="0" err="1"/>
              <a:t>bictegravir</a:t>
            </a:r>
            <a:r>
              <a:rPr lang="en-US" sz="1000" dirty="0"/>
              <a:t>, </a:t>
            </a:r>
            <a:r>
              <a:rPr lang="en-US" sz="1000" dirty="0" err="1"/>
              <a:t>emtricitabine</a:t>
            </a:r>
            <a:r>
              <a:rPr lang="en-US" sz="1000" dirty="0"/>
              <a:t>, </a:t>
            </a:r>
            <a:r>
              <a:rPr lang="en-US" sz="1000" dirty="0" err="1"/>
              <a:t>tenofovir</a:t>
            </a:r>
            <a:r>
              <a:rPr lang="en-US" sz="1000" dirty="0"/>
              <a:t> </a:t>
            </a:r>
            <a:r>
              <a:rPr lang="en-US" sz="1000" dirty="0" err="1"/>
              <a:t>alafenamide</a:t>
            </a:r>
            <a:r>
              <a:rPr lang="en-US" sz="1000" dirty="0"/>
              <a:t>) [prescribing information]. Foster City, CA; Gilead Sciences: February 2018.</a:t>
            </a:r>
          </a:p>
          <a:p>
            <a:pPr algn="r"/>
            <a:endParaRPr lang="en-US" sz="1000" dirty="0"/>
          </a:p>
          <a:p>
            <a:pPr algn="r"/>
            <a:r>
              <a:rPr lang="en-US" sz="1000" dirty="0"/>
              <a:t/>
            </a:r>
            <a:br>
              <a:rPr lang="en-US" sz="1000" dirty="0"/>
            </a:br>
            <a:endParaRPr lang="en-US" sz="1000" dirty="0"/>
          </a:p>
        </p:txBody>
      </p:sp>
      <p:pic>
        <p:nvPicPr>
          <p:cNvPr id="7" name="Picture 6">
            <a:extLst>
              <a:ext uri="{FF2B5EF4-FFF2-40B4-BE49-F238E27FC236}">
                <a16:creationId xmlns="" xmlns:a16="http://schemas.microsoft.com/office/drawing/2014/main" id="{7F8298A0-F088-924D-8931-413546BA6DF4}"/>
              </a:ext>
            </a:extLst>
          </p:cNvPr>
          <p:cNvPicPr>
            <a:picLocks noChangeAspect="1"/>
          </p:cNvPicPr>
          <p:nvPr/>
        </p:nvPicPr>
        <p:blipFill rotWithShape="1">
          <a:blip r:embed="rId3"/>
          <a:srcRect l="35171" t="30700" r="25286" b="10040"/>
          <a:stretch/>
        </p:blipFill>
        <p:spPr>
          <a:xfrm>
            <a:off x="2999874" y="4013200"/>
            <a:ext cx="3753852" cy="1981200"/>
          </a:xfrm>
          <a:prstGeom prst="rect">
            <a:avLst/>
          </a:prstGeom>
        </p:spPr>
      </p:pic>
      <p:sp>
        <p:nvSpPr>
          <p:cNvPr id="2" name="Down Arrow 1"/>
          <p:cNvSpPr/>
          <p:nvPr/>
        </p:nvSpPr>
        <p:spPr>
          <a:xfrm rot="3219361">
            <a:off x="5944635" y="3828543"/>
            <a:ext cx="195120" cy="668868"/>
          </a:xfrm>
          <a:prstGeom prst="downArrow">
            <a:avLst/>
          </a:prstGeom>
          <a:solidFill>
            <a:srgbClr val="790A24"/>
          </a:solidFill>
          <a:ln>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rot="3219361">
            <a:off x="6983362" y="4590546"/>
            <a:ext cx="195120" cy="668868"/>
          </a:xfrm>
          <a:prstGeom prst="downArrow">
            <a:avLst/>
          </a:prstGeom>
          <a:solidFill>
            <a:srgbClr val="790A24"/>
          </a:solidFill>
          <a:ln>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32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Oncology/Hematology </a:t>
            </a:r>
            <a:endParaRPr lang="en-US" b="1" dirty="0"/>
          </a:p>
        </p:txBody>
      </p:sp>
    </p:spTree>
    <p:extLst>
      <p:ext uri="{BB962C8B-B14F-4D97-AF65-F5344CB8AC3E}">
        <p14:creationId xmlns:p14="http://schemas.microsoft.com/office/powerpoint/2010/main" val="20901041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Fostamatinib (</a:t>
            </a:r>
            <a:r>
              <a:rPr lang="en-US" sz="2800" b="1" dirty="0" err="1" smtClean="0">
                <a:latin typeface="Arial" panose="020B0604020202020204" pitchFamily="34" charset="0"/>
                <a:cs typeface="Arial" panose="020B0604020202020204" pitchFamily="34" charset="0"/>
              </a:rPr>
              <a:t>Tavalisse</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Treatment of thrombocytopenia in adult patients with chronic immune thrombocytopenia (ITP) who have had an insufficient response to a previous </a:t>
            </a:r>
            <a:r>
              <a:rPr lang="en-US" dirty="0" smtClean="0"/>
              <a:t>treatment</a:t>
            </a:r>
          </a:p>
          <a:p>
            <a:endParaRPr lang="en-US" dirty="0"/>
          </a:p>
          <a:p>
            <a:r>
              <a:rPr lang="en-US" b="1" dirty="0"/>
              <a:t>Approval Date: </a:t>
            </a:r>
            <a:r>
              <a:rPr lang="en-US" dirty="0" smtClean="0"/>
              <a:t>April 17, </a:t>
            </a:r>
            <a:r>
              <a:rPr lang="en-US" dirty="0"/>
              <a:t>2018</a:t>
            </a:r>
          </a:p>
          <a:p>
            <a:endParaRPr lang="en-US" sz="2200" dirty="0"/>
          </a:p>
          <a:p>
            <a:r>
              <a:rPr lang="en-US" b="1" dirty="0"/>
              <a:t>MOA</a:t>
            </a:r>
            <a:r>
              <a:rPr lang="en-US" b="1" dirty="0" smtClean="0"/>
              <a:t>:</a:t>
            </a:r>
          </a:p>
          <a:p>
            <a:pPr lvl="1"/>
            <a:r>
              <a:rPr lang="en-US" dirty="0" smtClean="0"/>
              <a:t>Spleen </a:t>
            </a:r>
            <a:r>
              <a:rPr lang="en-US" dirty="0"/>
              <a:t>tyrosine kinase (</a:t>
            </a:r>
            <a:r>
              <a:rPr lang="en-US" dirty="0" err="1"/>
              <a:t>Syk</a:t>
            </a:r>
            <a:r>
              <a:rPr lang="en-US" dirty="0"/>
              <a:t>) </a:t>
            </a:r>
            <a:r>
              <a:rPr lang="en-US" dirty="0" smtClean="0"/>
              <a:t>inhibitor</a:t>
            </a:r>
          </a:p>
          <a:p>
            <a:pPr lvl="2"/>
            <a:r>
              <a:rPr lang="en-US" dirty="0" smtClean="0"/>
              <a:t>Reduces </a:t>
            </a:r>
            <a:r>
              <a:rPr lang="en-US" dirty="0"/>
              <a:t>antibody-mediated destruction of platelets</a:t>
            </a:r>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err="1"/>
              <a:t>Tavalisse</a:t>
            </a:r>
            <a:r>
              <a:rPr lang="en-US" sz="1000" dirty="0"/>
              <a:t> (</a:t>
            </a:r>
            <a:r>
              <a:rPr lang="en-US" sz="1000" dirty="0" err="1"/>
              <a:t>fostamatinib</a:t>
            </a:r>
            <a:r>
              <a:rPr lang="en-US" sz="1000" dirty="0"/>
              <a:t>) [prescribing information]. South San Francisco, CA: Rigel Pharmaceuticals, </a:t>
            </a:r>
            <a:r>
              <a:rPr lang="en-US" sz="1000" dirty="0" err="1"/>
              <a:t>Inc</a:t>
            </a:r>
            <a:r>
              <a:rPr lang="en-US" sz="1000" dirty="0"/>
              <a:t>; April 2018</a:t>
            </a:r>
            <a:r>
              <a:rPr lang="en-US" sz="1000" dirty="0" smtClean="0"/>
              <a:t>.</a:t>
            </a:r>
            <a:endParaRPr lang="en-US" sz="1000" dirty="0"/>
          </a:p>
        </p:txBody>
      </p:sp>
    </p:spTree>
    <p:extLst>
      <p:ext uri="{BB962C8B-B14F-4D97-AF65-F5344CB8AC3E}">
        <p14:creationId xmlns:p14="http://schemas.microsoft.com/office/powerpoint/2010/main" val="39020827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smtClean="0"/>
              <a:t>Dosage:</a:t>
            </a:r>
          </a:p>
          <a:p>
            <a:pPr lvl="1"/>
            <a:r>
              <a:rPr lang="en-US" dirty="0" smtClean="0"/>
              <a:t>100 mg orally BID</a:t>
            </a:r>
          </a:p>
          <a:p>
            <a:pPr lvl="1"/>
            <a:r>
              <a:rPr lang="en-US" dirty="0" smtClean="0"/>
              <a:t>Can increase to 150 mg BID if platelets do not increase to </a:t>
            </a:r>
            <a:r>
              <a:rPr lang="en-US" dirty="0"/>
              <a:t>at least </a:t>
            </a:r>
            <a:r>
              <a:rPr lang="en-US" dirty="0" smtClean="0"/>
              <a:t>50,000/mm</a:t>
            </a:r>
            <a:r>
              <a:rPr lang="en-US" baseline="30000" dirty="0" smtClean="0"/>
              <a:t>3</a:t>
            </a:r>
            <a:r>
              <a:rPr lang="en-US" dirty="0" smtClean="0"/>
              <a:t> after 1 month </a:t>
            </a:r>
          </a:p>
          <a:p>
            <a:pPr marL="0" indent="0">
              <a:buNone/>
            </a:pPr>
            <a:endParaRPr lang="en-US" dirty="0" smtClean="0"/>
          </a:p>
          <a:p>
            <a:r>
              <a:rPr lang="en-US" b="1" dirty="0" smtClean="0"/>
              <a:t>Precautions: </a:t>
            </a:r>
            <a:r>
              <a:rPr lang="en-US" dirty="0" smtClean="0"/>
              <a:t>Hypertension, hepatotoxicity, diarrhea, and neutropenia</a:t>
            </a:r>
            <a:endParaRPr lang="en-US" dirty="0"/>
          </a:p>
          <a:p>
            <a:endParaRPr lang="en-US" dirty="0"/>
          </a:p>
          <a:p>
            <a:r>
              <a:rPr lang="en-US" b="1" dirty="0" smtClean="0"/>
              <a:t>Adverse Reactions: </a:t>
            </a:r>
            <a:r>
              <a:rPr lang="en-US" dirty="0" smtClean="0"/>
              <a:t>Diarrhea</a:t>
            </a:r>
            <a:r>
              <a:rPr lang="en-US" dirty="0"/>
              <a:t>, hypertension, nausea, respiratory infection, dizziness, </a:t>
            </a:r>
            <a:r>
              <a:rPr lang="en-US" dirty="0" smtClean="0"/>
              <a:t>ALT/AST increased</a:t>
            </a:r>
            <a:r>
              <a:rPr lang="en-US" dirty="0"/>
              <a:t>, rash, abdominal pain, fatigue, chest pain and neutropenia</a:t>
            </a:r>
          </a:p>
        </p:txBody>
      </p:sp>
      <p:sp>
        <p:nvSpPr>
          <p:cNvPr id="8" name="TextBox 7"/>
          <p:cNvSpPr txBox="1"/>
          <p:nvPr/>
        </p:nvSpPr>
        <p:spPr>
          <a:xfrm>
            <a:off x="2057400" y="6581001"/>
            <a:ext cx="7099300" cy="246221"/>
          </a:xfrm>
          <a:prstGeom prst="rect">
            <a:avLst/>
          </a:prstGeom>
          <a:noFill/>
        </p:spPr>
        <p:txBody>
          <a:bodyPr wrap="square" rtlCol="0">
            <a:spAutoFit/>
          </a:bodyPr>
          <a:lstStyle/>
          <a:p>
            <a:pPr algn="r"/>
            <a:r>
              <a:rPr lang="en-US" sz="1000" dirty="0" err="1"/>
              <a:t>Tavalisse</a:t>
            </a:r>
            <a:r>
              <a:rPr lang="en-US" sz="1000" dirty="0"/>
              <a:t> (</a:t>
            </a:r>
            <a:r>
              <a:rPr lang="en-US" sz="1000" dirty="0" err="1"/>
              <a:t>fostamatinib</a:t>
            </a:r>
            <a:r>
              <a:rPr lang="en-US" sz="1000" dirty="0"/>
              <a:t>) [prescribing information]. South San Francisco, CA: Rigel Pharmaceuticals, </a:t>
            </a:r>
            <a:r>
              <a:rPr lang="en-US" sz="1000" dirty="0" err="1"/>
              <a:t>Inc</a:t>
            </a:r>
            <a:r>
              <a:rPr lang="en-US" sz="1000" dirty="0"/>
              <a:t>; April 2018</a:t>
            </a:r>
            <a:r>
              <a:rPr lang="en-US" sz="1000" dirty="0" smtClean="0"/>
              <a:t>.</a:t>
            </a:r>
            <a:endParaRPr lang="en-US" sz="1000" dirty="0"/>
          </a:p>
        </p:txBody>
      </p:sp>
      <p:sp>
        <p:nvSpPr>
          <p:cNvPr id="7"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Fostamatinib (</a:t>
            </a:r>
            <a:r>
              <a:rPr lang="en-US" sz="2800" b="1" dirty="0" err="1">
                <a:latin typeface="Arial" panose="020B0604020202020204" pitchFamily="34" charset="0"/>
                <a:cs typeface="Arial" panose="020B0604020202020204" pitchFamily="34" charset="0"/>
              </a:rPr>
              <a:t>Tavalisse</a:t>
            </a:r>
            <a:r>
              <a:rPr lang="en-US" sz="28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69404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smtClean="0"/>
              <a:t>Clinical Evidence </a:t>
            </a:r>
            <a:endParaRPr lang="en-US" dirty="0" smtClean="0"/>
          </a:p>
          <a:p>
            <a:pPr lvl="1"/>
            <a:r>
              <a:rPr lang="en-US" dirty="0" smtClean="0"/>
              <a:t>FIT1 &amp; FIT2  </a:t>
            </a:r>
          </a:p>
          <a:p>
            <a:pPr lvl="2"/>
            <a:r>
              <a:rPr lang="en-US" dirty="0" smtClean="0"/>
              <a:t>Failed </a:t>
            </a:r>
            <a:r>
              <a:rPr lang="en-US" dirty="0"/>
              <a:t>splenectomy, </a:t>
            </a:r>
            <a:r>
              <a:rPr lang="en-US" dirty="0" err="1"/>
              <a:t>thrombopoietic</a:t>
            </a:r>
            <a:r>
              <a:rPr lang="en-US" dirty="0"/>
              <a:t> agents, and/or </a:t>
            </a:r>
            <a:r>
              <a:rPr lang="en-US" dirty="0" smtClean="0"/>
              <a:t>rituximab</a:t>
            </a:r>
          </a:p>
          <a:p>
            <a:pPr lvl="2"/>
            <a:r>
              <a:rPr lang="en-US" dirty="0" smtClean="0"/>
              <a:t>Allowed to continue one of the following (</a:t>
            </a:r>
            <a:r>
              <a:rPr lang="en-US" dirty="0"/>
              <a:t>corticosteroids </a:t>
            </a:r>
            <a:r>
              <a:rPr lang="en-US" dirty="0" smtClean="0"/>
              <a:t>at &lt;20 mg prednisone </a:t>
            </a:r>
            <a:r>
              <a:rPr lang="en-US" dirty="0"/>
              <a:t>equivalent per day, azathioprine, or </a:t>
            </a:r>
            <a:r>
              <a:rPr lang="en-US" dirty="0" err="1" smtClean="0"/>
              <a:t>danazol</a:t>
            </a:r>
            <a:r>
              <a:rPr lang="en-US" dirty="0" smtClean="0"/>
              <a:t>)</a:t>
            </a:r>
            <a:endParaRPr lang="en-US" dirty="0"/>
          </a:p>
          <a:p>
            <a:pPr lvl="2"/>
            <a:endParaRPr lang="en-US" dirty="0"/>
          </a:p>
        </p:txBody>
      </p:sp>
      <p:sp>
        <p:nvSpPr>
          <p:cNvPr id="8" name="TextBox 7"/>
          <p:cNvSpPr txBox="1"/>
          <p:nvPr/>
        </p:nvSpPr>
        <p:spPr>
          <a:xfrm>
            <a:off x="2057400" y="6581001"/>
            <a:ext cx="7099300" cy="246221"/>
          </a:xfrm>
          <a:prstGeom prst="rect">
            <a:avLst/>
          </a:prstGeom>
          <a:noFill/>
        </p:spPr>
        <p:txBody>
          <a:bodyPr wrap="square" rtlCol="0">
            <a:spAutoFit/>
          </a:bodyPr>
          <a:lstStyle/>
          <a:p>
            <a:pPr algn="r"/>
            <a:r>
              <a:rPr lang="en-US" sz="1000" dirty="0" err="1" smtClean="0"/>
              <a:t>Bussel</a:t>
            </a:r>
            <a:r>
              <a:rPr lang="en-US" sz="1000" dirty="0"/>
              <a:t> J et al. Am J </a:t>
            </a:r>
            <a:r>
              <a:rPr lang="en-US" sz="1000" dirty="0" err="1"/>
              <a:t>Hematol</a:t>
            </a:r>
            <a:r>
              <a:rPr lang="en-US" sz="1000" dirty="0"/>
              <a:t>. 2018 Jul;93(7):921-930.</a:t>
            </a:r>
          </a:p>
        </p:txBody>
      </p:sp>
      <p:sp>
        <p:nvSpPr>
          <p:cNvPr id="7"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Fostamatinib (</a:t>
            </a:r>
            <a:r>
              <a:rPr lang="en-US" sz="2800" b="1" dirty="0" err="1">
                <a:latin typeface="Arial" panose="020B0604020202020204" pitchFamily="34" charset="0"/>
                <a:cs typeface="Arial" panose="020B0604020202020204" pitchFamily="34" charset="0"/>
              </a:rPr>
              <a:t>Tavalisse</a:t>
            </a:r>
            <a:r>
              <a:rPr lang="en-US" sz="2800" b="1"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rotWithShape="1">
          <a:blip r:embed="rId3"/>
          <a:srcRect l="12500" t="25292" r="53333" b="26838"/>
          <a:stretch/>
        </p:blipFill>
        <p:spPr>
          <a:xfrm>
            <a:off x="1797050" y="3581400"/>
            <a:ext cx="3810000" cy="2880733"/>
          </a:xfrm>
          <a:prstGeom prst="rect">
            <a:avLst/>
          </a:prstGeom>
        </p:spPr>
      </p:pic>
      <p:sp>
        <p:nvSpPr>
          <p:cNvPr id="3" name="Line Callout 1 2"/>
          <p:cNvSpPr/>
          <p:nvPr/>
        </p:nvSpPr>
        <p:spPr>
          <a:xfrm>
            <a:off x="6261100" y="3634818"/>
            <a:ext cx="2514600" cy="900689"/>
          </a:xfrm>
          <a:prstGeom prst="borderCallout1">
            <a:avLst>
              <a:gd name="adj1" fmla="val 2720"/>
              <a:gd name="adj2" fmla="val -199"/>
              <a:gd name="adj3" fmla="val 112500"/>
              <a:gd name="adj4" fmla="val -38333"/>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261100" y="3634818"/>
            <a:ext cx="2501900" cy="954107"/>
          </a:xfrm>
          <a:prstGeom prst="rect">
            <a:avLst/>
          </a:prstGeom>
          <a:noFill/>
        </p:spPr>
        <p:txBody>
          <a:bodyPr wrap="square" rtlCol="0">
            <a:spAutoFit/>
          </a:bodyPr>
          <a:lstStyle/>
          <a:p>
            <a:r>
              <a:rPr lang="en-US" sz="1400" dirty="0" smtClean="0"/>
              <a:t>Platelet counts &gt;50 000/µL on at least 4/6 clinic visits </a:t>
            </a:r>
            <a:r>
              <a:rPr lang="en-US" sz="1400" dirty="0"/>
              <a:t>occurring every 2 weeks during weeks </a:t>
            </a:r>
            <a:r>
              <a:rPr lang="en-US" sz="1400" dirty="0" smtClean="0"/>
              <a:t>14–24</a:t>
            </a:r>
            <a:endParaRPr lang="en-US" sz="1400" dirty="0"/>
          </a:p>
        </p:txBody>
      </p:sp>
    </p:spTree>
    <p:extLst>
      <p:ext uri="{BB962C8B-B14F-4D97-AF65-F5344CB8AC3E}">
        <p14:creationId xmlns:p14="http://schemas.microsoft.com/office/powerpoint/2010/main" val="21540108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Avatrombopag (Doptelet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Treatment of thrombocytopenia in adult patients with chronic liver disease who are scheduled to undergo a </a:t>
            </a:r>
            <a:r>
              <a:rPr lang="en-US" dirty="0" smtClean="0"/>
              <a:t>procedure</a:t>
            </a:r>
          </a:p>
          <a:p>
            <a:endParaRPr lang="en-US" dirty="0"/>
          </a:p>
          <a:p>
            <a:r>
              <a:rPr lang="en-US" b="1" dirty="0"/>
              <a:t>Approval Date: </a:t>
            </a:r>
            <a:r>
              <a:rPr lang="en-US" dirty="0" smtClean="0"/>
              <a:t>May 21, </a:t>
            </a:r>
            <a:r>
              <a:rPr lang="en-US" dirty="0"/>
              <a:t>2018</a:t>
            </a:r>
          </a:p>
          <a:p>
            <a:endParaRPr lang="en-US" sz="2200" dirty="0"/>
          </a:p>
          <a:p>
            <a:r>
              <a:rPr lang="en-US" b="1" dirty="0"/>
              <a:t>MOA</a:t>
            </a:r>
            <a:r>
              <a:rPr lang="en-US" b="1" dirty="0" smtClean="0"/>
              <a:t>:</a:t>
            </a:r>
          </a:p>
          <a:p>
            <a:pPr lvl="1"/>
            <a:r>
              <a:rPr lang="en-US" dirty="0" smtClean="0"/>
              <a:t>Thrombopoietin (TPO) receptor agonists</a:t>
            </a:r>
          </a:p>
          <a:p>
            <a:pPr lvl="2"/>
            <a:r>
              <a:rPr lang="en-US" dirty="0" smtClean="0"/>
              <a:t>Stimulates proliferation and differentiation of megakaryocytes resulting in an increase in platelet production</a:t>
            </a:r>
          </a:p>
          <a:p>
            <a:pPr lvl="2"/>
            <a:r>
              <a:rPr lang="en-US" dirty="0" smtClean="0"/>
              <a:t>Additive effect </a:t>
            </a:r>
            <a:endParaRPr lang="en-US" dirty="0"/>
          </a:p>
        </p:txBody>
      </p:sp>
      <p:sp>
        <p:nvSpPr>
          <p:cNvPr id="7" name="TextBox 6"/>
          <p:cNvSpPr txBox="1"/>
          <p:nvPr/>
        </p:nvSpPr>
        <p:spPr>
          <a:xfrm>
            <a:off x="2679700" y="6581001"/>
            <a:ext cx="6477000" cy="707886"/>
          </a:xfrm>
          <a:prstGeom prst="rect">
            <a:avLst/>
          </a:prstGeom>
          <a:noFill/>
        </p:spPr>
        <p:txBody>
          <a:bodyPr wrap="square" rtlCol="0">
            <a:spAutoFit/>
          </a:bodyPr>
          <a:lstStyle/>
          <a:p>
            <a:pPr algn="r"/>
            <a:r>
              <a:rPr lang="en-US" sz="1000" dirty="0"/>
              <a:t>Doptelet (</a:t>
            </a:r>
            <a:r>
              <a:rPr lang="en-US" sz="1000" dirty="0" err="1"/>
              <a:t>avatrombopag</a:t>
            </a:r>
            <a:r>
              <a:rPr lang="en-US" sz="1000" dirty="0"/>
              <a:t>) [prescribing information]. Durham, NC: </a:t>
            </a:r>
            <a:r>
              <a:rPr lang="en-US" sz="1000" dirty="0" err="1"/>
              <a:t>Dova</a:t>
            </a:r>
            <a:r>
              <a:rPr lang="en-US" sz="1000" dirty="0"/>
              <a:t> Pharmaceuticals, </a:t>
            </a:r>
            <a:r>
              <a:rPr lang="en-US" sz="1000" dirty="0" err="1"/>
              <a:t>Inc</a:t>
            </a:r>
            <a:r>
              <a:rPr lang="en-US" sz="1000" dirty="0"/>
              <a:t>; May 2018.</a:t>
            </a:r>
          </a:p>
          <a:p>
            <a:pPr algn="r"/>
            <a:r>
              <a:rPr lang="en-US" sz="1000" dirty="0"/>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27609208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smtClean="0"/>
              <a:t>Dosage:</a:t>
            </a:r>
          </a:p>
          <a:p>
            <a:endParaRPr lang="en-US" b="1" dirty="0"/>
          </a:p>
          <a:p>
            <a:endParaRPr lang="en-US" b="1" dirty="0" smtClean="0"/>
          </a:p>
          <a:p>
            <a:endParaRPr lang="en-US" b="1" dirty="0"/>
          </a:p>
          <a:p>
            <a:endParaRPr lang="en-US" b="1" dirty="0" smtClean="0"/>
          </a:p>
          <a:p>
            <a:pPr marL="0" indent="0">
              <a:buNone/>
            </a:pPr>
            <a:endParaRPr lang="en-US" dirty="0" smtClean="0"/>
          </a:p>
          <a:p>
            <a:r>
              <a:rPr lang="en-US" b="1" dirty="0" smtClean="0"/>
              <a:t>Precautions: </a:t>
            </a:r>
            <a:r>
              <a:rPr lang="en-US" dirty="0" smtClean="0"/>
              <a:t>Thromboembolism (portal vein thrombosis)</a:t>
            </a:r>
            <a:endParaRPr lang="en-US" dirty="0"/>
          </a:p>
          <a:p>
            <a:endParaRPr lang="en-US" dirty="0"/>
          </a:p>
          <a:p>
            <a:r>
              <a:rPr lang="en-US" b="1" dirty="0" smtClean="0"/>
              <a:t>Adverse Reactions: </a:t>
            </a:r>
            <a:r>
              <a:rPr lang="en-US" dirty="0" smtClean="0"/>
              <a:t>Pyrexia, abdominal pain, nausea, headache</a:t>
            </a:r>
          </a:p>
          <a:p>
            <a:endParaRPr lang="en-US" dirty="0"/>
          </a:p>
        </p:txBody>
      </p:sp>
      <p:sp>
        <p:nvSpPr>
          <p:cNvPr id="8" name="TextBox 7"/>
          <p:cNvSpPr txBox="1"/>
          <p:nvPr/>
        </p:nvSpPr>
        <p:spPr>
          <a:xfrm>
            <a:off x="2057400" y="6581001"/>
            <a:ext cx="7099300" cy="246221"/>
          </a:xfrm>
          <a:prstGeom prst="rect">
            <a:avLst/>
          </a:prstGeom>
          <a:noFill/>
        </p:spPr>
        <p:txBody>
          <a:bodyPr wrap="square" rtlCol="0">
            <a:spAutoFit/>
          </a:bodyPr>
          <a:lstStyle/>
          <a:p>
            <a:pPr algn="r"/>
            <a:r>
              <a:rPr lang="en-US" sz="1000" dirty="0"/>
              <a:t>Doptelet (</a:t>
            </a:r>
            <a:r>
              <a:rPr lang="en-US" sz="1000" dirty="0" err="1"/>
              <a:t>avatrombopag</a:t>
            </a:r>
            <a:r>
              <a:rPr lang="en-US" sz="1000" dirty="0"/>
              <a:t>) [prescribing information]. Durham, NC: </a:t>
            </a:r>
            <a:r>
              <a:rPr lang="en-US" sz="1000" dirty="0" err="1"/>
              <a:t>Dova</a:t>
            </a:r>
            <a:r>
              <a:rPr lang="en-US" sz="1000" dirty="0"/>
              <a:t> Pharmaceuticals, </a:t>
            </a:r>
            <a:r>
              <a:rPr lang="en-US" sz="1000" dirty="0" err="1"/>
              <a:t>Inc</a:t>
            </a:r>
            <a:r>
              <a:rPr lang="en-US" sz="1000" dirty="0"/>
              <a:t>; May 2018</a:t>
            </a:r>
            <a:r>
              <a:rPr lang="en-US" sz="1000" dirty="0" smtClean="0"/>
              <a:t>.</a:t>
            </a:r>
            <a:endParaRPr lang="en-US" sz="1000" dirty="0"/>
          </a:p>
        </p:txBody>
      </p:sp>
      <p:graphicFrame>
        <p:nvGraphicFramePr>
          <p:cNvPr id="2" name="Table 1"/>
          <p:cNvGraphicFramePr>
            <a:graphicFrameLocks noGrp="1"/>
          </p:cNvGraphicFramePr>
          <p:nvPr>
            <p:extLst>
              <p:ext uri="{D42A27DB-BD31-4B8C-83A1-F6EECF244321}">
                <p14:modId xmlns:p14="http://schemas.microsoft.com/office/powerpoint/2010/main" val="2244163024"/>
              </p:ext>
            </p:extLst>
          </p:nvPr>
        </p:nvGraphicFramePr>
        <p:xfrm>
          <a:off x="1371600" y="2209800"/>
          <a:ext cx="6858000" cy="1112520"/>
        </p:xfrm>
        <a:graphic>
          <a:graphicData uri="http://schemas.openxmlformats.org/drawingml/2006/table">
            <a:tbl>
              <a:tblPr firstRow="1" bandRow="1">
                <a:tableStyleId>{5C22544A-7EE6-4342-B048-85BDC9FD1C3A}</a:tableStyleId>
              </a:tblPr>
              <a:tblGrid>
                <a:gridCol w="2286000"/>
                <a:gridCol w="2590800"/>
                <a:gridCol w="1981200"/>
              </a:tblGrid>
              <a:tr h="370840">
                <a:tc>
                  <a:txBody>
                    <a:bodyPr/>
                    <a:lstStyle/>
                    <a:p>
                      <a:r>
                        <a:rPr lang="en-US" dirty="0" smtClean="0"/>
                        <a:t>Platelet count</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40,000</a:t>
                      </a:r>
                      <a:r>
                        <a:rPr lang="en-US" baseline="0" dirty="0" smtClean="0"/>
                        <a:t> - &lt;50,000/mm</a:t>
                      </a:r>
                      <a:r>
                        <a:rPr lang="en-US" baseline="30000" dirty="0" smtClean="0"/>
                        <a:t>3</a:t>
                      </a:r>
                      <a:endParaRPr lang="en-US" dirty="0"/>
                    </a:p>
                  </a:txBody>
                  <a:tcPr/>
                </a:tc>
                <a:tc>
                  <a:txBody>
                    <a:bodyPr/>
                    <a:lstStyle/>
                    <a:p>
                      <a:r>
                        <a:rPr lang="en-US" dirty="0" smtClean="0"/>
                        <a:t>40 mg once daily w/food</a:t>
                      </a:r>
                      <a:endParaRPr lang="en-US" dirty="0"/>
                    </a:p>
                  </a:txBody>
                  <a:tcPr/>
                </a:tc>
                <a:tc rowSpan="2">
                  <a:txBody>
                    <a:bodyPr/>
                    <a:lstStyle/>
                    <a:p>
                      <a:r>
                        <a:rPr lang="en-US" sz="1800" b="0" i="0" kern="1200" dirty="0" smtClean="0">
                          <a:solidFill>
                            <a:schemeClr val="dk1"/>
                          </a:solidFill>
                          <a:effectLst/>
                          <a:latin typeface="+mn-lt"/>
                          <a:ea typeface="+mn-ea"/>
                          <a:cs typeface="+mn-cs"/>
                        </a:rPr>
                        <a:t>5 consecutive days</a:t>
                      </a:r>
                      <a:endParaRPr lang="en-US" dirty="0"/>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&lt;40,000/mm</a:t>
                      </a:r>
                      <a:r>
                        <a:rPr lang="en-US" baseline="30000" dirty="0" smtClean="0"/>
                        <a:t>3</a:t>
                      </a:r>
                      <a:endParaRPr lang="en-US" dirty="0" smtClean="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60 mg once daily w/food</a:t>
                      </a:r>
                    </a:p>
                  </a:txBody>
                  <a:tcPr/>
                </a:tc>
                <a:tc vMerge="1">
                  <a:txBody>
                    <a:bodyPr/>
                    <a:lstStyle/>
                    <a:p>
                      <a:endParaRPr lang="en-US" dirty="0"/>
                    </a:p>
                  </a:txBody>
                  <a:tcPr/>
                </a:tc>
              </a:tr>
            </a:tbl>
          </a:graphicData>
        </a:graphic>
      </p:graphicFrame>
      <p:sp>
        <p:nvSpPr>
          <p:cNvPr id="7" name="Title 4"/>
          <p:cNvSpPr>
            <a:spLocks noGrp="1"/>
          </p:cNvSpPr>
          <p:nvPr>
            <p:ph type="ctrTitle"/>
          </p:nvPr>
        </p:nvSpPr>
        <p:spPr/>
        <p:txBody>
          <a:bodyPr>
            <a:noAutofit/>
          </a:bodyPr>
          <a:lstStyle/>
          <a:p>
            <a:r>
              <a:rPr lang="en-US" sz="2800" b="1" dirty="0" smtClean="0">
                <a:latin typeface="Arial" panose="020B0604020202020204" pitchFamily="34" charset="0"/>
                <a:cs typeface="Arial" panose="020B0604020202020204" pitchFamily="34" charset="0"/>
              </a:rPr>
              <a:t>Avatrombopag (Doptelet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9357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7400" y="6581001"/>
            <a:ext cx="7099300" cy="246221"/>
          </a:xfrm>
          <a:prstGeom prst="rect">
            <a:avLst/>
          </a:prstGeom>
          <a:noFill/>
        </p:spPr>
        <p:txBody>
          <a:bodyPr wrap="square" rtlCol="0">
            <a:spAutoFit/>
          </a:bodyPr>
          <a:lstStyle/>
          <a:p>
            <a:pPr algn="r"/>
            <a:r>
              <a:rPr lang="en-US" sz="1000" dirty="0"/>
              <a:t>Doptelet (</a:t>
            </a:r>
            <a:r>
              <a:rPr lang="en-US" sz="1000" dirty="0" err="1"/>
              <a:t>avatrombopag</a:t>
            </a:r>
            <a:r>
              <a:rPr lang="en-US" sz="1000" dirty="0"/>
              <a:t>) [prescribing information]. Durham, NC: </a:t>
            </a:r>
            <a:r>
              <a:rPr lang="en-US" sz="1000" dirty="0" err="1"/>
              <a:t>Dova</a:t>
            </a:r>
            <a:r>
              <a:rPr lang="en-US" sz="1000" dirty="0"/>
              <a:t> Pharmaceuticals, </a:t>
            </a:r>
            <a:r>
              <a:rPr lang="en-US" sz="1000" dirty="0" err="1"/>
              <a:t>Inc</a:t>
            </a:r>
            <a:r>
              <a:rPr lang="en-US" sz="1000" dirty="0"/>
              <a:t>; May 2018</a:t>
            </a:r>
            <a:r>
              <a:rPr lang="en-US" sz="1000" dirty="0" smtClean="0"/>
              <a:t>.</a:t>
            </a:r>
            <a:endParaRPr lang="en-US" sz="1000" dirty="0"/>
          </a:p>
        </p:txBody>
      </p:sp>
      <p:sp>
        <p:nvSpPr>
          <p:cNvPr id="7" name="Title 4"/>
          <p:cNvSpPr>
            <a:spLocks noGrp="1"/>
          </p:cNvSpPr>
          <p:nvPr>
            <p:ph type="ctrTitle"/>
          </p:nvPr>
        </p:nvSpPr>
        <p:spPr/>
        <p:txBody>
          <a:bodyPr>
            <a:noAutofit/>
          </a:bodyPr>
          <a:lstStyle/>
          <a:p>
            <a:r>
              <a:rPr lang="en-US" sz="2800" b="1" dirty="0" smtClean="0">
                <a:latin typeface="Arial" panose="020B0604020202020204" pitchFamily="34" charset="0"/>
                <a:cs typeface="Arial" panose="020B0604020202020204" pitchFamily="34" charset="0"/>
              </a:rPr>
              <a:t>Avatrombopag (Doptelet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l="14165" t="19116" r="15001" b="29925"/>
          <a:stretch/>
        </p:blipFill>
        <p:spPr>
          <a:xfrm>
            <a:off x="618839" y="1752600"/>
            <a:ext cx="8144161" cy="3161851"/>
          </a:xfrm>
          <a:prstGeom prst="rect">
            <a:avLst/>
          </a:prstGeom>
        </p:spPr>
      </p:pic>
      <p:sp>
        <p:nvSpPr>
          <p:cNvPr id="10" name="TextBox 9"/>
          <p:cNvSpPr txBox="1"/>
          <p:nvPr/>
        </p:nvSpPr>
        <p:spPr>
          <a:xfrm>
            <a:off x="1447800" y="5143051"/>
            <a:ext cx="7315200" cy="646331"/>
          </a:xfrm>
          <a:prstGeom prst="rect">
            <a:avLst/>
          </a:prstGeom>
          <a:noFill/>
        </p:spPr>
        <p:txBody>
          <a:bodyPr wrap="square" rtlCol="0">
            <a:spAutoFit/>
          </a:bodyPr>
          <a:lstStyle/>
          <a:p>
            <a:r>
              <a:rPr lang="en-US" b="1" i="1" dirty="0" smtClean="0"/>
              <a:t>Primary endpoint: </a:t>
            </a:r>
            <a:r>
              <a:rPr lang="en-US" dirty="0" smtClean="0"/>
              <a:t>No need for transfusion/any rescue procedure for bleeding up to 7 days following procedure</a:t>
            </a:r>
            <a:endParaRPr lang="en-US" dirty="0"/>
          </a:p>
        </p:txBody>
      </p:sp>
    </p:spTree>
    <p:extLst>
      <p:ext uri="{BB962C8B-B14F-4D97-AF65-F5344CB8AC3E}">
        <p14:creationId xmlns:p14="http://schemas.microsoft.com/office/powerpoint/2010/main" val="30557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7400" y="6581001"/>
            <a:ext cx="7099300" cy="246221"/>
          </a:xfrm>
          <a:prstGeom prst="rect">
            <a:avLst/>
          </a:prstGeom>
          <a:noFill/>
        </p:spPr>
        <p:txBody>
          <a:bodyPr wrap="square" rtlCol="0">
            <a:spAutoFit/>
          </a:bodyPr>
          <a:lstStyle/>
          <a:p>
            <a:pPr algn="r"/>
            <a:r>
              <a:rPr lang="en-US" sz="1000" dirty="0"/>
              <a:t>Doptelet (</a:t>
            </a:r>
            <a:r>
              <a:rPr lang="en-US" sz="1000" dirty="0" err="1"/>
              <a:t>avatrombopag</a:t>
            </a:r>
            <a:r>
              <a:rPr lang="en-US" sz="1000" dirty="0"/>
              <a:t>) [prescribing information]. Durham, NC: </a:t>
            </a:r>
            <a:r>
              <a:rPr lang="en-US" sz="1000" dirty="0" err="1"/>
              <a:t>Dova</a:t>
            </a:r>
            <a:r>
              <a:rPr lang="en-US" sz="1000" dirty="0"/>
              <a:t> Pharmaceuticals, </a:t>
            </a:r>
            <a:r>
              <a:rPr lang="en-US" sz="1000" dirty="0" err="1"/>
              <a:t>Inc</a:t>
            </a:r>
            <a:r>
              <a:rPr lang="en-US" sz="1000" dirty="0"/>
              <a:t>; May 2018</a:t>
            </a:r>
            <a:r>
              <a:rPr lang="en-US" sz="1000" dirty="0" smtClean="0"/>
              <a:t>.</a:t>
            </a:r>
            <a:endParaRPr lang="en-US" sz="1000" dirty="0"/>
          </a:p>
        </p:txBody>
      </p:sp>
      <p:sp>
        <p:nvSpPr>
          <p:cNvPr id="7" name="Title 4"/>
          <p:cNvSpPr>
            <a:spLocks noGrp="1"/>
          </p:cNvSpPr>
          <p:nvPr>
            <p:ph type="ctrTitle"/>
          </p:nvPr>
        </p:nvSpPr>
        <p:spPr/>
        <p:txBody>
          <a:bodyPr>
            <a:noAutofit/>
          </a:bodyPr>
          <a:lstStyle/>
          <a:p>
            <a:r>
              <a:rPr lang="en-US" sz="2800" b="1" dirty="0" smtClean="0">
                <a:latin typeface="Arial" panose="020B0604020202020204" pitchFamily="34" charset="0"/>
                <a:cs typeface="Arial" panose="020B0604020202020204" pitchFamily="34" charset="0"/>
              </a:rPr>
              <a:t>Avatrombopag (Doptelet</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2" name="Content Placeholder 1"/>
          <p:cNvSpPr>
            <a:spLocks noGrp="1"/>
          </p:cNvSpPr>
          <p:nvPr>
            <p:ph idx="13"/>
          </p:nvPr>
        </p:nvSpPr>
        <p:spPr>
          <a:xfrm>
            <a:off x="1143000" y="1767840"/>
            <a:ext cx="7620000" cy="4023359"/>
          </a:xfrm>
        </p:spPr>
        <p:txBody>
          <a:bodyPr>
            <a:normAutofit lnSpcReduction="10000"/>
          </a:bodyPr>
          <a:lstStyle/>
          <a:p>
            <a:r>
              <a:rPr lang="en-US" dirty="0" smtClean="0"/>
              <a:t>Significant reduction in the need for platelet transfusion or any rescue procedure for bleeding compared to placebo</a:t>
            </a:r>
          </a:p>
          <a:p>
            <a:pPr lvl="1"/>
            <a:r>
              <a:rPr lang="en-US" dirty="0" smtClean="0"/>
              <a:t>40 mg: </a:t>
            </a:r>
            <a:r>
              <a:rPr lang="en-US" dirty="0"/>
              <a:t>ADAPT-1, 88% vs. 38%, p &lt;0.0001; ADAPT-2, 88% vs. 33%; </a:t>
            </a:r>
            <a:r>
              <a:rPr lang="en-US" dirty="0" smtClean="0"/>
              <a:t>p&lt;0.0001</a:t>
            </a:r>
          </a:p>
          <a:p>
            <a:pPr lvl="1"/>
            <a:r>
              <a:rPr lang="en-US" dirty="0" smtClean="0"/>
              <a:t>60 mg: </a:t>
            </a:r>
            <a:r>
              <a:rPr lang="en-US" dirty="0"/>
              <a:t>ADAPT-1, 66% vs. 23%, p &lt;0.0001; ADAPT-2, 69% vs. 35%; </a:t>
            </a:r>
            <a:r>
              <a:rPr lang="en-US" dirty="0" smtClean="0"/>
              <a:t>p=0.0006</a:t>
            </a:r>
          </a:p>
          <a:p>
            <a:pPr lvl="1"/>
            <a:endParaRPr lang="en-US" sz="1300" dirty="0" smtClean="0"/>
          </a:p>
          <a:p>
            <a:r>
              <a:rPr lang="en-US" dirty="0" smtClean="0"/>
              <a:t>Significantly more patients achieved platelet count of ≥50,000/µL on day of procedure compared to placebo </a:t>
            </a:r>
          </a:p>
          <a:p>
            <a:endParaRPr lang="en-US" sz="900" dirty="0" smtClean="0"/>
          </a:p>
          <a:p>
            <a:r>
              <a:rPr lang="en-US" dirty="0" smtClean="0"/>
              <a:t>Significantly more patients had an increase in platelet count on procedure day compared to placebo </a:t>
            </a:r>
          </a:p>
          <a:p>
            <a:endParaRPr lang="en-US" sz="900" dirty="0" smtClean="0"/>
          </a:p>
          <a:p>
            <a:r>
              <a:rPr lang="en-US" dirty="0" smtClean="0"/>
              <a:t>Mean platelet count peaked 10-13 days after start of treatment and returned to near baseline after 35 days  </a:t>
            </a:r>
            <a:endParaRPr lang="en-US" dirty="0"/>
          </a:p>
        </p:txBody>
      </p:sp>
    </p:spTree>
    <p:extLst>
      <p:ext uri="{BB962C8B-B14F-4D97-AF65-F5344CB8AC3E}">
        <p14:creationId xmlns:p14="http://schemas.microsoft.com/office/powerpoint/2010/main" val="21405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Lusutrombopag (Mulpleta</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Treatment of thrombocytopenia in adult patients with chronic liver disease who are scheduled to undergo a </a:t>
            </a:r>
            <a:r>
              <a:rPr lang="en-US" dirty="0" smtClean="0"/>
              <a:t>procedure</a:t>
            </a:r>
          </a:p>
          <a:p>
            <a:endParaRPr lang="en-US" dirty="0"/>
          </a:p>
          <a:p>
            <a:r>
              <a:rPr lang="en-US" b="1" dirty="0"/>
              <a:t>Approval Date: </a:t>
            </a:r>
            <a:r>
              <a:rPr lang="en-US" dirty="0" smtClean="0"/>
              <a:t>July 31, </a:t>
            </a:r>
            <a:r>
              <a:rPr lang="en-US" dirty="0"/>
              <a:t>2018</a:t>
            </a:r>
          </a:p>
          <a:p>
            <a:endParaRPr lang="en-US" sz="2200" dirty="0"/>
          </a:p>
          <a:p>
            <a:r>
              <a:rPr lang="en-US" b="1" dirty="0"/>
              <a:t>MOA</a:t>
            </a:r>
            <a:r>
              <a:rPr lang="en-US" b="1" dirty="0" smtClean="0"/>
              <a:t>:</a:t>
            </a:r>
          </a:p>
          <a:p>
            <a:pPr lvl="1"/>
            <a:r>
              <a:rPr lang="en-US" dirty="0" smtClean="0"/>
              <a:t>Thrombopoietin (TPO) receptor agonists</a:t>
            </a:r>
          </a:p>
          <a:p>
            <a:pPr lvl="2"/>
            <a:r>
              <a:rPr lang="en-US" dirty="0" smtClean="0"/>
              <a:t>Stimulates proliferation and differentiation of megakaryocytes resulting in an increase in platelet production</a:t>
            </a:r>
          </a:p>
        </p:txBody>
      </p:sp>
      <p:sp>
        <p:nvSpPr>
          <p:cNvPr id="7" name="TextBox 6"/>
          <p:cNvSpPr txBox="1"/>
          <p:nvPr/>
        </p:nvSpPr>
        <p:spPr>
          <a:xfrm>
            <a:off x="2679700" y="6581001"/>
            <a:ext cx="6477000" cy="707886"/>
          </a:xfrm>
          <a:prstGeom prst="rect">
            <a:avLst/>
          </a:prstGeom>
          <a:noFill/>
        </p:spPr>
        <p:txBody>
          <a:bodyPr wrap="square" rtlCol="0">
            <a:spAutoFit/>
          </a:bodyPr>
          <a:lstStyle/>
          <a:p>
            <a:pPr algn="r"/>
            <a:r>
              <a:rPr lang="en-US" sz="1000" dirty="0" err="1" smtClean="0"/>
              <a:t>Mulpleta</a:t>
            </a:r>
            <a:r>
              <a:rPr lang="en-US" sz="1000" dirty="0" smtClean="0"/>
              <a:t> (</a:t>
            </a:r>
            <a:r>
              <a:rPr lang="en-US" sz="1000" dirty="0" err="1" smtClean="0"/>
              <a:t>lusutrombopag</a:t>
            </a:r>
            <a:r>
              <a:rPr lang="en-US" sz="1000" dirty="0"/>
              <a:t>) [prescribing information]. </a:t>
            </a:r>
            <a:r>
              <a:rPr lang="en-US" sz="1000" dirty="0" smtClean="0"/>
              <a:t>Japan: Shionogi, </a:t>
            </a:r>
            <a:r>
              <a:rPr lang="en-US" sz="1000" dirty="0" err="1"/>
              <a:t>Inc</a:t>
            </a:r>
            <a:r>
              <a:rPr lang="en-US" sz="1000" dirty="0"/>
              <a:t>; </a:t>
            </a:r>
            <a:r>
              <a:rPr lang="en-US" sz="1000" dirty="0" smtClean="0"/>
              <a:t>July 2018</a:t>
            </a:r>
            <a:r>
              <a:rPr lang="en-US" sz="1000" dirty="0"/>
              <a:t>.</a:t>
            </a:r>
          </a:p>
          <a:p>
            <a:pPr algn="r"/>
            <a:r>
              <a:rPr lang="en-US" sz="1000" dirty="0"/>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12760400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smtClean="0"/>
              <a:t>Dosage:</a:t>
            </a:r>
          </a:p>
          <a:p>
            <a:pPr lvl="1"/>
            <a:r>
              <a:rPr lang="en-US" dirty="0" smtClean="0"/>
              <a:t>3 mg orally daily for 7 days </a:t>
            </a:r>
          </a:p>
          <a:p>
            <a:pPr lvl="1"/>
            <a:r>
              <a:rPr lang="en-US" dirty="0" smtClean="0"/>
              <a:t>8-14 days prior to procedure</a:t>
            </a:r>
          </a:p>
          <a:p>
            <a:pPr lvl="1"/>
            <a:r>
              <a:rPr lang="en-US" dirty="0" smtClean="0"/>
              <a:t>Procedure 2-8 days following last dose</a:t>
            </a:r>
            <a:endParaRPr lang="en-US" b="1" dirty="0" smtClean="0"/>
          </a:p>
          <a:p>
            <a:pPr marL="0" indent="0">
              <a:buNone/>
            </a:pPr>
            <a:endParaRPr lang="en-US" dirty="0" smtClean="0"/>
          </a:p>
          <a:p>
            <a:r>
              <a:rPr lang="en-US" b="1" dirty="0" smtClean="0"/>
              <a:t>Precautions: </a:t>
            </a:r>
            <a:r>
              <a:rPr lang="en-US" dirty="0" smtClean="0"/>
              <a:t>Thromboembolism (portal vein thrombosis)</a:t>
            </a:r>
            <a:endParaRPr lang="en-US" dirty="0"/>
          </a:p>
          <a:p>
            <a:endParaRPr lang="en-US" dirty="0"/>
          </a:p>
          <a:p>
            <a:r>
              <a:rPr lang="en-US" b="1" dirty="0" smtClean="0"/>
              <a:t>Adverse Reactions: </a:t>
            </a:r>
            <a:r>
              <a:rPr lang="en-US" dirty="0" smtClean="0"/>
              <a:t>Headache</a:t>
            </a:r>
          </a:p>
          <a:p>
            <a:endParaRPr lang="en-US" dirty="0"/>
          </a:p>
        </p:txBody>
      </p:sp>
      <p:sp>
        <p:nvSpPr>
          <p:cNvPr id="7" name="Title 4"/>
          <p:cNvSpPr>
            <a:spLocks noGrp="1"/>
          </p:cNvSpPr>
          <p:nvPr>
            <p:ph type="ctrTitle"/>
          </p:nvPr>
        </p:nvSpPr>
        <p:spPr/>
        <p:txBody>
          <a:bodyPr>
            <a:noAutofit/>
          </a:bodyPr>
          <a:lstStyle/>
          <a:p>
            <a:r>
              <a:rPr lang="en-US" sz="2800" b="1" dirty="0">
                <a:latin typeface="Arial" panose="020B0604020202020204" pitchFamily="34" charset="0"/>
                <a:cs typeface="Arial" panose="020B0604020202020204" pitchFamily="34" charset="0"/>
              </a:rPr>
              <a:t>Lusutrombopag (Mulpleta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p>
        </p:txBody>
      </p:sp>
      <p:sp>
        <p:nvSpPr>
          <p:cNvPr id="5" name="TextBox 4"/>
          <p:cNvSpPr txBox="1"/>
          <p:nvPr/>
        </p:nvSpPr>
        <p:spPr>
          <a:xfrm>
            <a:off x="2679700" y="6581001"/>
            <a:ext cx="6477000" cy="707886"/>
          </a:xfrm>
          <a:prstGeom prst="rect">
            <a:avLst/>
          </a:prstGeom>
          <a:noFill/>
        </p:spPr>
        <p:txBody>
          <a:bodyPr wrap="square" rtlCol="0">
            <a:spAutoFit/>
          </a:bodyPr>
          <a:lstStyle/>
          <a:p>
            <a:pPr algn="r"/>
            <a:r>
              <a:rPr lang="en-US" sz="1000" dirty="0" err="1" smtClean="0"/>
              <a:t>Mulpleta</a:t>
            </a:r>
            <a:r>
              <a:rPr lang="en-US" sz="1000" dirty="0" smtClean="0"/>
              <a:t> (</a:t>
            </a:r>
            <a:r>
              <a:rPr lang="en-US" sz="1000" dirty="0" err="1" smtClean="0"/>
              <a:t>lusutrombopag</a:t>
            </a:r>
            <a:r>
              <a:rPr lang="en-US" sz="1000" dirty="0"/>
              <a:t>) [prescribing information]. </a:t>
            </a:r>
            <a:r>
              <a:rPr lang="en-US" sz="1000" dirty="0" smtClean="0"/>
              <a:t>Japan: Shionogi, </a:t>
            </a:r>
            <a:r>
              <a:rPr lang="en-US" sz="1000" dirty="0" err="1"/>
              <a:t>Inc</a:t>
            </a:r>
            <a:r>
              <a:rPr lang="en-US" sz="1000" dirty="0"/>
              <a:t>; </a:t>
            </a:r>
            <a:r>
              <a:rPr lang="en-US" sz="1000" dirty="0" smtClean="0"/>
              <a:t>July 2018</a:t>
            </a:r>
            <a:r>
              <a:rPr lang="en-US" sz="1000" dirty="0"/>
              <a:t>.</a:t>
            </a:r>
          </a:p>
          <a:p>
            <a:pPr algn="r"/>
            <a:r>
              <a:rPr lang="en-US" sz="1000" dirty="0"/>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388208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1143000" y="1767840"/>
            <a:ext cx="7620000" cy="4023359"/>
          </a:xfrm>
        </p:spPr>
        <p:txBody>
          <a:bodyPr>
            <a:normAutofit/>
          </a:bodyPr>
          <a:lstStyle/>
          <a:p>
            <a:r>
              <a:rPr lang="en-US" b="1" dirty="0"/>
              <a:t>Dosage: </a:t>
            </a:r>
            <a:r>
              <a:rPr lang="en-US" dirty="0"/>
              <a:t>One tablet </a:t>
            </a:r>
            <a:r>
              <a:rPr lang="en-US" dirty="0" smtClean="0"/>
              <a:t>(</a:t>
            </a:r>
            <a:r>
              <a:rPr lang="en-US" dirty="0" err="1" smtClean="0"/>
              <a:t>bictegravir</a:t>
            </a:r>
            <a:r>
              <a:rPr lang="en-US" dirty="0" smtClean="0"/>
              <a:t> 50 mg, </a:t>
            </a:r>
            <a:r>
              <a:rPr lang="en-US" dirty="0" err="1" smtClean="0"/>
              <a:t>emtricitabine</a:t>
            </a:r>
            <a:r>
              <a:rPr lang="en-US" dirty="0" smtClean="0"/>
              <a:t> 200 mg, </a:t>
            </a:r>
            <a:r>
              <a:rPr lang="en-US" dirty="0"/>
              <a:t>and </a:t>
            </a:r>
            <a:r>
              <a:rPr lang="en-US" dirty="0" err="1"/>
              <a:t>tenofovir</a:t>
            </a:r>
            <a:r>
              <a:rPr lang="en-US" dirty="0"/>
              <a:t> </a:t>
            </a:r>
            <a:r>
              <a:rPr lang="en-US" dirty="0" err="1"/>
              <a:t>alafenamide</a:t>
            </a:r>
            <a:r>
              <a:rPr lang="en-US" dirty="0"/>
              <a:t> </a:t>
            </a:r>
            <a:r>
              <a:rPr lang="en-US" dirty="0" smtClean="0"/>
              <a:t>25 mg) </a:t>
            </a:r>
            <a:r>
              <a:rPr lang="en-US" dirty="0"/>
              <a:t>once </a:t>
            </a:r>
            <a:r>
              <a:rPr lang="en-US" dirty="0" smtClean="0"/>
              <a:t>daily</a:t>
            </a:r>
          </a:p>
          <a:p>
            <a:endParaRPr lang="en-US" dirty="0"/>
          </a:p>
          <a:p>
            <a:r>
              <a:rPr lang="en-US" b="1" dirty="0"/>
              <a:t>Boxed Warning: </a:t>
            </a:r>
            <a:r>
              <a:rPr lang="en-US" dirty="0" smtClean="0"/>
              <a:t>Post treatment acute exacerbation of </a:t>
            </a:r>
            <a:r>
              <a:rPr lang="en-US" dirty="0" err="1" smtClean="0"/>
              <a:t>Hep</a:t>
            </a:r>
            <a:r>
              <a:rPr lang="en-US" dirty="0" smtClean="0"/>
              <a:t> B</a:t>
            </a:r>
            <a:endParaRPr lang="en-US" dirty="0"/>
          </a:p>
          <a:p>
            <a:endParaRPr lang="en-US" dirty="0"/>
          </a:p>
          <a:p>
            <a:r>
              <a:rPr lang="en-US" b="1" dirty="0"/>
              <a:t>Adverse Reactions: </a:t>
            </a:r>
            <a:r>
              <a:rPr lang="en-US" dirty="0"/>
              <a:t>Headache, </a:t>
            </a:r>
            <a:r>
              <a:rPr lang="en-US" dirty="0" smtClean="0"/>
              <a:t>diarrhea</a:t>
            </a:r>
            <a:r>
              <a:rPr lang="en-US" dirty="0"/>
              <a:t>, and nausea</a:t>
            </a:r>
          </a:p>
          <a:p>
            <a:endParaRPr lang="en-US" dirty="0"/>
          </a:p>
        </p:txBody>
      </p:sp>
      <p:sp>
        <p:nvSpPr>
          <p:cNvPr id="8" name="TextBox 7"/>
          <p:cNvSpPr txBox="1"/>
          <p:nvPr/>
        </p:nvSpPr>
        <p:spPr>
          <a:xfrm>
            <a:off x="2057400" y="6581001"/>
            <a:ext cx="7099300" cy="707886"/>
          </a:xfrm>
          <a:prstGeom prst="rect">
            <a:avLst/>
          </a:prstGeom>
          <a:noFill/>
        </p:spPr>
        <p:txBody>
          <a:bodyPr wrap="square" rtlCol="0">
            <a:spAutoFit/>
          </a:bodyPr>
          <a:lstStyle/>
          <a:p>
            <a:pPr algn="r"/>
            <a:r>
              <a:rPr lang="en-US" sz="1000" dirty="0"/>
              <a:t>Biktarvy (</a:t>
            </a:r>
            <a:r>
              <a:rPr lang="en-US" sz="1000" dirty="0" err="1"/>
              <a:t>bictegravir</a:t>
            </a:r>
            <a:r>
              <a:rPr lang="en-US" sz="1000" dirty="0"/>
              <a:t>, </a:t>
            </a:r>
            <a:r>
              <a:rPr lang="en-US" sz="1000" dirty="0" err="1"/>
              <a:t>emtricitabine</a:t>
            </a:r>
            <a:r>
              <a:rPr lang="en-US" sz="1000" dirty="0"/>
              <a:t>, </a:t>
            </a:r>
            <a:r>
              <a:rPr lang="en-US" sz="1000" dirty="0" err="1"/>
              <a:t>tenofovir</a:t>
            </a:r>
            <a:r>
              <a:rPr lang="en-US" sz="1000" dirty="0"/>
              <a:t> </a:t>
            </a:r>
            <a:r>
              <a:rPr lang="en-US" sz="1000" dirty="0" err="1"/>
              <a:t>alafenamide</a:t>
            </a:r>
            <a:r>
              <a:rPr lang="en-US" sz="1000" dirty="0"/>
              <a:t>) [prescribing information]. Foster City, CA; Gilead Sciences: February 2018.</a:t>
            </a:r>
          </a:p>
          <a:p>
            <a:pPr algn="r"/>
            <a:endParaRPr lang="en-US" sz="1000" dirty="0"/>
          </a:p>
          <a:p>
            <a:pPr algn="r"/>
            <a:r>
              <a:rPr lang="en-US" sz="1000" dirty="0"/>
              <a:t/>
            </a:r>
            <a:br>
              <a:rPr lang="en-US" sz="1000" dirty="0"/>
            </a:br>
            <a:endParaRPr lang="en-US" sz="1000" dirty="0"/>
          </a:p>
        </p:txBody>
      </p:sp>
      <p:pic>
        <p:nvPicPr>
          <p:cNvPr id="1026" name="Picture 2" descr="https://cdn1.poz.com/45042_B-F-TAF-9883side-in-fingers-white-male.jpg_5fcd8c30-baa2-4a7e-83db-0b131ee6369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4555737"/>
            <a:ext cx="2283421" cy="163036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p:cNvSpPr>
            <a:spLocks noGrp="1"/>
          </p:cNvSpPr>
          <p:nvPr>
            <p:ph type="ctrTitle"/>
          </p:nvPr>
        </p:nvSpPr>
        <p:spPr>
          <a:xfrm>
            <a:off x="609600" y="520841"/>
            <a:ext cx="8534400" cy="1003159"/>
          </a:xfrm>
        </p:spPr>
        <p:txBody>
          <a:bodyPr>
            <a:noAutofit/>
          </a:bodyPr>
          <a:lstStyle/>
          <a:p>
            <a:r>
              <a:rPr lang="en-US" sz="2600" b="1" dirty="0">
                <a:latin typeface="Arial" panose="020B0604020202020204" pitchFamily="34" charset="0"/>
                <a:cs typeface="Arial" panose="020B0604020202020204" pitchFamily="34" charset="0"/>
              </a:rPr>
              <a:t>B</a:t>
            </a:r>
            <a:r>
              <a:rPr lang="en-US" sz="2600" b="1" dirty="0" smtClean="0">
                <a:latin typeface="Arial" panose="020B0604020202020204" pitchFamily="34" charset="0"/>
                <a:cs typeface="Arial" panose="020B0604020202020204" pitchFamily="34" charset="0"/>
              </a:rPr>
              <a:t>ictegravir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emtricitabine</a:t>
            </a:r>
            <a:r>
              <a:rPr lang="en-US" sz="2600" b="1" dirty="0">
                <a:latin typeface="Arial" panose="020B0604020202020204" pitchFamily="34" charset="0"/>
                <a:cs typeface="Arial" panose="020B0604020202020204" pitchFamily="34" charset="0"/>
              </a:rPr>
              <a:t>, and </a:t>
            </a:r>
            <a:r>
              <a:rPr lang="en-US" sz="2600" b="1" dirty="0" err="1">
                <a:latin typeface="Arial" panose="020B0604020202020204" pitchFamily="34" charset="0"/>
                <a:cs typeface="Arial" panose="020B0604020202020204" pitchFamily="34" charset="0"/>
              </a:rPr>
              <a:t>tenofovir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alafenamide</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(Biktarvy</a:t>
            </a:r>
            <a:r>
              <a:rPr lang="en-US" sz="2600" b="1" baseline="30000" dirty="0" smtClean="0">
                <a:latin typeface="Arial" panose="020B0604020202020204" pitchFamily="34" charset="0"/>
                <a:cs typeface="Arial" panose="020B0604020202020204" pitchFamily="34" charset="0"/>
              </a:rPr>
              <a:t>®</a:t>
            </a:r>
            <a:r>
              <a:rPr lang="en-US" sz="2600" b="1" dirty="0" smtClean="0">
                <a:latin typeface="Arial" panose="020B0604020202020204" pitchFamily="34" charset="0"/>
                <a:cs typeface="Arial" panose="020B0604020202020204" pitchFamily="34" charset="0"/>
              </a:rPr>
              <a:t>) </a:t>
            </a:r>
            <a:br>
              <a:rPr lang="en-US" sz="2600" b="1" dirty="0" smtClean="0">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61821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a:latin typeface="Arial" panose="020B0604020202020204" pitchFamily="34" charset="0"/>
                <a:cs typeface="Arial" panose="020B0604020202020204" pitchFamily="34" charset="0"/>
              </a:rPr>
              <a:t>Lusutrombopag (Mulpleta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 </a:t>
            </a:r>
          </a:p>
        </p:txBody>
      </p:sp>
      <p:sp>
        <p:nvSpPr>
          <p:cNvPr id="6" name="Content Placeholder 5"/>
          <p:cNvSpPr>
            <a:spLocks noGrp="1"/>
          </p:cNvSpPr>
          <p:nvPr>
            <p:ph idx="13"/>
          </p:nvPr>
        </p:nvSpPr>
        <p:spPr>
          <a:xfrm>
            <a:off x="1118937" y="1752600"/>
            <a:ext cx="7620000" cy="3566160"/>
          </a:xfrm>
        </p:spPr>
        <p:txBody>
          <a:bodyPr>
            <a:normAutofit/>
          </a:bodyPr>
          <a:lstStyle/>
          <a:p>
            <a:r>
              <a:rPr lang="en-US" b="1" dirty="0" smtClean="0"/>
              <a:t>Clinical Evidence</a:t>
            </a:r>
          </a:p>
          <a:p>
            <a:pPr lvl="1"/>
            <a:r>
              <a:rPr lang="en-US" dirty="0" smtClean="0"/>
              <a:t>L-PLUS 1 (n=97) &amp; L-PLUS 2 (N=215)</a:t>
            </a:r>
          </a:p>
          <a:p>
            <a:pPr lvl="2"/>
            <a:r>
              <a:rPr lang="en-US" dirty="0" smtClean="0"/>
              <a:t>CLD + </a:t>
            </a:r>
            <a:r>
              <a:rPr lang="en-US" dirty="0"/>
              <a:t>platelet count &lt; 50 </a:t>
            </a:r>
            <a:r>
              <a:rPr lang="en-US" dirty="0" smtClean="0"/>
              <a:t>x 10</a:t>
            </a:r>
            <a:r>
              <a:rPr lang="en-US" baseline="30000" dirty="0" smtClean="0"/>
              <a:t>9</a:t>
            </a:r>
            <a:r>
              <a:rPr lang="en-US" dirty="0" smtClean="0"/>
              <a:t> L + invasive procedure</a:t>
            </a:r>
          </a:p>
          <a:p>
            <a:pPr lvl="2"/>
            <a:r>
              <a:rPr lang="en-US" dirty="0" err="1" smtClean="0"/>
              <a:t>Lusutrombopag</a:t>
            </a:r>
            <a:r>
              <a:rPr lang="en-US" dirty="0" smtClean="0"/>
              <a:t> 3 mg or placebo up to 7 day</a:t>
            </a:r>
            <a:endParaRPr lang="en-US" dirty="0"/>
          </a:p>
          <a:p>
            <a:pPr marL="403225" lvl="2" indent="0">
              <a:buNone/>
            </a:pPr>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469836080"/>
              </p:ext>
            </p:extLst>
          </p:nvPr>
        </p:nvGraphicFramePr>
        <p:xfrm>
          <a:off x="762000" y="3531669"/>
          <a:ext cx="7848600" cy="2849880"/>
        </p:xfrm>
        <a:graphic>
          <a:graphicData uri="http://schemas.openxmlformats.org/drawingml/2006/table">
            <a:tbl>
              <a:tblPr firstRow="1" bandRow="1">
                <a:tableStyleId>{5C22544A-7EE6-4342-B048-85BDC9FD1C3A}</a:tableStyleId>
              </a:tblPr>
              <a:tblGrid>
                <a:gridCol w="3352800"/>
                <a:gridCol w="1143000"/>
                <a:gridCol w="1066800"/>
                <a:gridCol w="1219200"/>
                <a:gridCol w="1066800"/>
              </a:tblGrid>
              <a:tr h="370840">
                <a:tc rowSpan="2">
                  <a:txBody>
                    <a:bodyPr/>
                    <a:lstStyle/>
                    <a:p>
                      <a:pPr algn="ctr"/>
                      <a:r>
                        <a:rPr lang="en-US" sz="1600" dirty="0" smtClean="0"/>
                        <a:t>Endpoint</a:t>
                      </a:r>
                      <a:endParaRPr lang="en-US" sz="1600" dirty="0"/>
                    </a:p>
                  </a:txBody>
                  <a:tcPr anchor="ctr"/>
                </a:tc>
                <a:tc gridSpan="2">
                  <a:txBody>
                    <a:bodyPr/>
                    <a:lstStyle/>
                    <a:p>
                      <a:pPr algn="ctr"/>
                      <a:r>
                        <a:rPr lang="en-US" sz="1600" dirty="0" smtClean="0"/>
                        <a:t>L-PLUS 1</a:t>
                      </a:r>
                      <a:endParaRPr lang="en-US" sz="1600" dirty="0"/>
                    </a:p>
                  </a:txBody>
                  <a:tcPr/>
                </a:tc>
                <a:tc hMerge="1">
                  <a:txBody>
                    <a:bodyPr/>
                    <a:lstStyle/>
                    <a:p>
                      <a:endParaRPr lang="en-US"/>
                    </a:p>
                  </a:txBody>
                  <a:tcPr/>
                </a:tc>
                <a:tc gridSpan="2">
                  <a:txBody>
                    <a:bodyPr/>
                    <a:lstStyle/>
                    <a:p>
                      <a:pPr algn="ctr"/>
                      <a:r>
                        <a:rPr lang="en-US" sz="1600" dirty="0" smtClean="0"/>
                        <a:t>L-PLUS 2</a:t>
                      </a:r>
                      <a:endParaRPr lang="en-US" sz="1600" dirty="0"/>
                    </a:p>
                  </a:txBody>
                  <a:tcPr/>
                </a:tc>
                <a:tc hMerge="1">
                  <a:txBody>
                    <a:bodyPr/>
                    <a:lstStyle/>
                    <a:p>
                      <a:endParaRPr lang="en-US"/>
                    </a:p>
                  </a:txBody>
                  <a:tcPr/>
                </a:tc>
              </a:tr>
              <a:tr h="370840">
                <a:tc vMerge="1">
                  <a:txBody>
                    <a:bodyPr/>
                    <a:lstStyle/>
                    <a:p>
                      <a:pPr algn="l"/>
                      <a:endParaRPr lang="en-US" sz="1600" dirty="0"/>
                    </a:p>
                  </a:txBody>
                  <a:tcPr/>
                </a:tc>
                <a:tc>
                  <a:txBody>
                    <a:bodyPr/>
                    <a:lstStyle/>
                    <a:p>
                      <a:pPr algn="ctr"/>
                      <a:r>
                        <a:rPr lang="en-US" sz="1600" b="1" dirty="0" smtClean="0"/>
                        <a:t>Mulpleta</a:t>
                      </a:r>
                    </a:p>
                    <a:p>
                      <a:pPr algn="ctr"/>
                      <a:r>
                        <a:rPr lang="en-US" sz="1600" dirty="0" smtClean="0"/>
                        <a:t>(N=49)</a:t>
                      </a:r>
                      <a:endParaRPr lang="en-US" sz="1600" dirty="0"/>
                    </a:p>
                  </a:txBody>
                  <a:tcPr/>
                </a:tc>
                <a:tc>
                  <a:txBody>
                    <a:bodyPr/>
                    <a:lstStyle/>
                    <a:p>
                      <a:pPr algn="ctr"/>
                      <a:r>
                        <a:rPr lang="en-US" sz="1600" b="1" dirty="0" smtClean="0"/>
                        <a:t>Placebo </a:t>
                      </a:r>
                    </a:p>
                    <a:p>
                      <a:pPr algn="ctr"/>
                      <a:r>
                        <a:rPr lang="en-US" sz="1600" dirty="0" smtClean="0"/>
                        <a:t>(N=48)</a:t>
                      </a:r>
                      <a:endParaRPr lang="en-US" sz="1600" dirty="0"/>
                    </a:p>
                  </a:txBody>
                  <a:tcPr/>
                </a:tc>
                <a:tc>
                  <a:txBody>
                    <a:bodyPr/>
                    <a:lstStyle/>
                    <a:p>
                      <a:pPr algn="ctr"/>
                      <a:r>
                        <a:rPr lang="en-US" sz="1600" b="1" dirty="0" smtClean="0"/>
                        <a:t>Mulpleta</a:t>
                      </a:r>
                    </a:p>
                    <a:p>
                      <a:pPr algn="ctr"/>
                      <a:r>
                        <a:rPr lang="en-US" sz="1600" dirty="0" smtClean="0"/>
                        <a:t>(N=108)</a:t>
                      </a:r>
                    </a:p>
                  </a:txBody>
                  <a:tcPr/>
                </a:tc>
                <a:tc>
                  <a:txBody>
                    <a:bodyPr/>
                    <a:lstStyle/>
                    <a:p>
                      <a:pPr algn="ctr"/>
                      <a:r>
                        <a:rPr lang="en-US" sz="1600" b="1" dirty="0" smtClean="0"/>
                        <a:t>Placebo </a:t>
                      </a:r>
                    </a:p>
                    <a:p>
                      <a:pPr algn="ctr"/>
                      <a:r>
                        <a:rPr lang="en-US" sz="1600" dirty="0" smtClean="0"/>
                        <a:t>(N=107)</a:t>
                      </a:r>
                    </a:p>
                  </a:txBody>
                  <a:tcPr/>
                </a:tc>
              </a:tr>
              <a:tr h="370840">
                <a:tc>
                  <a:txBody>
                    <a:bodyPr/>
                    <a:lstStyle/>
                    <a:p>
                      <a:pPr algn="l"/>
                      <a:r>
                        <a:rPr lang="en-US" sz="1600" dirty="0" smtClean="0"/>
                        <a:t>Not requiring platelet transfusion prior to</a:t>
                      </a:r>
                      <a:r>
                        <a:rPr lang="en-US" sz="1600" baseline="0" dirty="0" smtClean="0"/>
                        <a:t> </a:t>
                      </a:r>
                      <a:r>
                        <a:rPr lang="en-US" sz="1600" dirty="0" smtClean="0"/>
                        <a:t>invasive procedure, n(%)</a:t>
                      </a:r>
                      <a:endParaRPr lang="en-US" sz="1600" dirty="0"/>
                    </a:p>
                  </a:txBody>
                  <a:tcPr/>
                </a:tc>
                <a:tc>
                  <a:txBody>
                    <a:bodyPr/>
                    <a:lstStyle/>
                    <a:p>
                      <a:pPr algn="ctr"/>
                      <a:r>
                        <a:rPr lang="en-US" sz="1600" dirty="0" smtClean="0"/>
                        <a:t>38 (78)</a:t>
                      </a:r>
                      <a:endParaRPr lang="en-US" sz="1600" dirty="0"/>
                    </a:p>
                  </a:txBody>
                  <a:tcPr anchor="ctr"/>
                </a:tc>
                <a:tc>
                  <a:txBody>
                    <a:bodyPr/>
                    <a:lstStyle/>
                    <a:p>
                      <a:pPr algn="ctr"/>
                      <a:r>
                        <a:rPr lang="en-US" sz="1600" dirty="0" smtClean="0"/>
                        <a:t>6 (13)</a:t>
                      </a:r>
                      <a:endParaRPr lang="en-US" sz="1600" dirty="0"/>
                    </a:p>
                  </a:txBody>
                  <a:tcPr anchor="ctr"/>
                </a:tc>
                <a:tc>
                  <a:txBody>
                    <a:bodyPr/>
                    <a:lstStyle/>
                    <a:p>
                      <a:pPr algn="ctr"/>
                      <a:r>
                        <a:rPr lang="en-US" sz="1600" dirty="0" smtClean="0"/>
                        <a:t>70 (65)</a:t>
                      </a:r>
                      <a:endParaRPr lang="en-US" sz="1600" dirty="0"/>
                    </a:p>
                  </a:txBody>
                  <a:tcPr anchor="ctr"/>
                </a:tc>
                <a:tc>
                  <a:txBody>
                    <a:bodyPr/>
                    <a:lstStyle/>
                    <a:p>
                      <a:pPr algn="ctr"/>
                      <a:r>
                        <a:rPr lang="en-US" sz="1600" dirty="0" smtClean="0"/>
                        <a:t>31 (29)</a:t>
                      </a:r>
                      <a:endParaRPr lang="en-US" sz="1600" dirty="0"/>
                    </a:p>
                  </a:txBody>
                  <a:tcPr anchor="ctr"/>
                </a:tc>
              </a:tr>
              <a:tr h="370840">
                <a:tc>
                  <a:txBody>
                    <a:bodyPr/>
                    <a:lstStyle/>
                    <a:p>
                      <a:pPr algn="l"/>
                      <a:r>
                        <a:rPr lang="en-US" sz="1600" dirty="0" smtClean="0"/>
                        <a:t>Treatment difference (95% CI),</a:t>
                      </a:r>
                      <a:r>
                        <a:rPr lang="en-US" sz="1600" baseline="0" dirty="0" smtClean="0"/>
                        <a:t> p value</a:t>
                      </a:r>
                      <a:endParaRPr lang="en-US" sz="1600" dirty="0"/>
                    </a:p>
                  </a:txBody>
                  <a:tcPr/>
                </a:tc>
                <a:tc gridSpan="2">
                  <a:txBody>
                    <a:bodyPr/>
                    <a:lstStyle/>
                    <a:p>
                      <a:pPr algn="ctr"/>
                      <a:r>
                        <a:rPr lang="en-US" sz="1600" dirty="0" smtClean="0"/>
                        <a:t>64 (49, 79) &lt;0.0001</a:t>
                      </a:r>
                      <a:endParaRPr lang="en-US" sz="1600" dirty="0"/>
                    </a:p>
                  </a:txBody>
                  <a:tcPr anchor="ctr"/>
                </a:tc>
                <a:tc hMerge="1">
                  <a:txBody>
                    <a:bodyPr/>
                    <a:lstStyle/>
                    <a:p>
                      <a:endParaRPr lang="en-US"/>
                    </a:p>
                  </a:txBody>
                  <a:tcPr/>
                </a:tc>
                <a:tc gridSpan="2">
                  <a:txBody>
                    <a:bodyPr/>
                    <a:lstStyle/>
                    <a:p>
                      <a:pPr algn="ctr"/>
                      <a:r>
                        <a:rPr lang="en-US" sz="1600" dirty="0" smtClean="0"/>
                        <a:t>37 (25, 49) &lt;0.0001</a:t>
                      </a:r>
                      <a:endParaRPr lang="en-US" sz="1600" dirty="0"/>
                    </a:p>
                  </a:txBody>
                  <a:tcPr anchor="ctr"/>
                </a:tc>
                <a:tc hMerge="1">
                  <a:txBody>
                    <a:bodyPr/>
                    <a:lstStyle/>
                    <a:p>
                      <a:endParaRPr lang="en-US"/>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Responder during study, n(%)</a:t>
                      </a:r>
                    </a:p>
                  </a:txBody>
                  <a:tcPr/>
                </a:tc>
                <a:tc>
                  <a:txBody>
                    <a:bodyPr/>
                    <a:lstStyle/>
                    <a:p>
                      <a:pPr algn="ctr"/>
                      <a:r>
                        <a:rPr lang="en-US" sz="1600" dirty="0" smtClean="0"/>
                        <a:t>37 (76)</a:t>
                      </a:r>
                      <a:endParaRPr lang="en-US" sz="1600" dirty="0"/>
                    </a:p>
                  </a:txBody>
                  <a:tcPr anchor="ctr"/>
                </a:tc>
                <a:tc>
                  <a:txBody>
                    <a:bodyPr/>
                    <a:lstStyle/>
                    <a:p>
                      <a:pPr algn="ctr"/>
                      <a:r>
                        <a:rPr lang="en-US" sz="1600" dirty="0" smtClean="0"/>
                        <a:t>3</a:t>
                      </a:r>
                      <a:r>
                        <a:rPr lang="en-US" sz="1600" baseline="0" dirty="0" smtClean="0"/>
                        <a:t> (6) </a:t>
                      </a:r>
                      <a:endParaRPr lang="en-US" sz="1600" dirty="0"/>
                    </a:p>
                  </a:txBody>
                  <a:tcPr anchor="ctr"/>
                </a:tc>
                <a:tc>
                  <a:txBody>
                    <a:bodyPr/>
                    <a:lstStyle/>
                    <a:p>
                      <a:pPr algn="ctr"/>
                      <a:r>
                        <a:rPr lang="en-US" sz="1600" dirty="0" smtClean="0"/>
                        <a:t>70 (65)</a:t>
                      </a:r>
                      <a:endParaRPr lang="en-US" sz="1600" dirty="0"/>
                    </a:p>
                  </a:txBody>
                  <a:tcPr anchor="ctr"/>
                </a:tc>
                <a:tc>
                  <a:txBody>
                    <a:bodyPr/>
                    <a:lstStyle/>
                    <a:p>
                      <a:pPr algn="ctr"/>
                      <a:r>
                        <a:rPr lang="en-US" sz="1600" dirty="0" smtClean="0"/>
                        <a:t>14 (13)</a:t>
                      </a:r>
                      <a:endParaRPr lang="en-US" sz="1600" dirty="0"/>
                    </a:p>
                  </a:txBody>
                  <a:tcPr anchor="ct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smtClean="0"/>
                        <a:t>Treatment difference (95% CI),</a:t>
                      </a:r>
                      <a:r>
                        <a:rPr lang="en-US" sz="1600" baseline="0" dirty="0" smtClean="0"/>
                        <a:t> p value</a:t>
                      </a:r>
                      <a:endParaRPr lang="en-US" sz="1600" dirty="0" smtClean="0"/>
                    </a:p>
                    <a:p>
                      <a:pPr algn="l"/>
                      <a:endParaRPr lang="en-US" sz="1600" dirty="0"/>
                    </a:p>
                  </a:txBody>
                  <a:tcPr/>
                </a:tc>
                <a:tc gridSpan="2">
                  <a:txBody>
                    <a:bodyPr/>
                    <a:lstStyle/>
                    <a:p>
                      <a:pPr algn="ctr"/>
                      <a:r>
                        <a:rPr lang="en-US" sz="1600" dirty="0" smtClean="0"/>
                        <a:t>68 (54, 82) &lt;0.0001</a:t>
                      </a:r>
                      <a:endParaRPr lang="en-US" sz="1600" dirty="0"/>
                    </a:p>
                  </a:txBody>
                  <a:tcPr anchor="ctr"/>
                </a:tc>
                <a:tc hMerge="1">
                  <a:txBody>
                    <a:bodyPr/>
                    <a:lstStyle/>
                    <a:p>
                      <a:endParaRPr lang="en-US"/>
                    </a:p>
                  </a:txBody>
                  <a:tcPr/>
                </a:tc>
                <a:tc gridSpan="2">
                  <a:txBody>
                    <a:bodyPr/>
                    <a:lstStyle/>
                    <a:p>
                      <a:pPr algn="ctr"/>
                      <a:r>
                        <a:rPr lang="en-US" sz="1600" dirty="0" smtClean="0"/>
                        <a:t>52 (41, 62) &lt;0.0001</a:t>
                      </a:r>
                      <a:endParaRPr lang="en-US" sz="1600" dirty="0"/>
                    </a:p>
                  </a:txBody>
                  <a:tcPr anchor="ctr"/>
                </a:tc>
                <a:tc hMerge="1">
                  <a:txBody>
                    <a:bodyPr/>
                    <a:lstStyle/>
                    <a:p>
                      <a:endParaRPr lang="en-US"/>
                    </a:p>
                  </a:txBody>
                  <a:tcPr/>
                </a:tc>
              </a:tr>
            </a:tbl>
          </a:graphicData>
        </a:graphic>
      </p:graphicFrame>
      <p:sp>
        <p:nvSpPr>
          <p:cNvPr id="8" name="TextBox 7"/>
          <p:cNvSpPr txBox="1"/>
          <p:nvPr/>
        </p:nvSpPr>
        <p:spPr>
          <a:xfrm>
            <a:off x="2679700" y="6581001"/>
            <a:ext cx="6477000" cy="707886"/>
          </a:xfrm>
          <a:prstGeom prst="rect">
            <a:avLst/>
          </a:prstGeom>
          <a:noFill/>
        </p:spPr>
        <p:txBody>
          <a:bodyPr wrap="square" rtlCol="0">
            <a:spAutoFit/>
          </a:bodyPr>
          <a:lstStyle/>
          <a:p>
            <a:pPr algn="r"/>
            <a:r>
              <a:rPr lang="en-US" sz="1000" dirty="0" err="1" smtClean="0"/>
              <a:t>Mulpleta</a:t>
            </a:r>
            <a:r>
              <a:rPr lang="en-US" sz="1000" dirty="0" smtClean="0"/>
              <a:t> (</a:t>
            </a:r>
            <a:r>
              <a:rPr lang="en-US" sz="1000" dirty="0" err="1" smtClean="0"/>
              <a:t>lusutrombopag</a:t>
            </a:r>
            <a:r>
              <a:rPr lang="en-US" sz="1000" dirty="0"/>
              <a:t>) [prescribing information]. </a:t>
            </a:r>
            <a:r>
              <a:rPr lang="en-US" sz="1000" dirty="0" smtClean="0"/>
              <a:t>Japan: Shionogi, </a:t>
            </a:r>
            <a:r>
              <a:rPr lang="en-US" sz="1000" dirty="0" err="1"/>
              <a:t>Inc</a:t>
            </a:r>
            <a:r>
              <a:rPr lang="en-US" sz="1000" dirty="0"/>
              <a:t>; </a:t>
            </a:r>
            <a:r>
              <a:rPr lang="en-US" sz="1000" dirty="0" smtClean="0"/>
              <a:t>July 2018</a:t>
            </a:r>
            <a:r>
              <a:rPr lang="en-US" sz="1000" dirty="0"/>
              <a:t>.</a:t>
            </a:r>
          </a:p>
          <a:p>
            <a:pPr algn="r"/>
            <a:r>
              <a:rPr lang="en-US" sz="1000" dirty="0"/>
              <a:t/>
            </a:r>
            <a:br>
              <a:rPr lang="en-US" sz="1000" dirty="0"/>
            </a:br>
            <a:r>
              <a:rPr lang="en-US" sz="1000" dirty="0"/>
              <a:t/>
            </a:r>
            <a:br>
              <a:rPr lang="en-US" sz="1000" dirty="0"/>
            </a:br>
            <a:endParaRPr lang="en-US" sz="1000" dirty="0"/>
          </a:p>
        </p:txBody>
      </p:sp>
    </p:spTree>
    <p:extLst>
      <p:ext uri="{BB962C8B-B14F-4D97-AF65-F5344CB8AC3E}">
        <p14:creationId xmlns:p14="http://schemas.microsoft.com/office/powerpoint/2010/main" val="26195803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a:latin typeface="Arial" panose="020B0604020202020204" pitchFamily="34" charset="0"/>
                <a:cs typeface="Arial" panose="020B0604020202020204" pitchFamily="34" charset="0"/>
              </a:rPr>
              <a:t>Apalutamide</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Erleada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a:t>
            </a:r>
          </a:p>
        </p:txBody>
      </p:sp>
      <p:sp>
        <p:nvSpPr>
          <p:cNvPr id="6" name="Content Placeholder 5"/>
          <p:cNvSpPr>
            <a:spLocks noGrp="1"/>
          </p:cNvSpPr>
          <p:nvPr>
            <p:ph idx="13"/>
          </p:nvPr>
        </p:nvSpPr>
        <p:spPr/>
        <p:txBody>
          <a:bodyPr>
            <a:normAutofit/>
          </a:bodyPr>
          <a:lstStyle/>
          <a:p>
            <a:r>
              <a:rPr lang="en-US" b="1" dirty="0"/>
              <a:t>Indication: </a:t>
            </a:r>
            <a:r>
              <a:rPr lang="en-US" dirty="0"/>
              <a:t>Treatment of non-metastatic, castration-resistant prostate cancer (NM-CRPC)</a:t>
            </a:r>
          </a:p>
          <a:p>
            <a:endParaRPr lang="en-US" dirty="0"/>
          </a:p>
          <a:p>
            <a:r>
              <a:rPr lang="en-US" b="1" dirty="0"/>
              <a:t>Approval Date: </a:t>
            </a:r>
            <a:r>
              <a:rPr lang="en-US" dirty="0" smtClean="0"/>
              <a:t>February 14, </a:t>
            </a:r>
            <a:r>
              <a:rPr lang="en-US" dirty="0"/>
              <a:t>2018</a:t>
            </a:r>
          </a:p>
          <a:p>
            <a:endParaRPr lang="en-US" sz="2200" dirty="0"/>
          </a:p>
          <a:p>
            <a:r>
              <a:rPr lang="en-US" b="1" dirty="0"/>
              <a:t>MOA</a:t>
            </a:r>
            <a:r>
              <a:rPr lang="en-US" b="1" dirty="0" smtClean="0"/>
              <a:t>:</a:t>
            </a:r>
          </a:p>
          <a:p>
            <a:pPr lvl="1"/>
            <a:r>
              <a:rPr lang="en-US" dirty="0" err="1" smtClean="0"/>
              <a:t>Nonsteroidal</a:t>
            </a:r>
            <a:r>
              <a:rPr lang="en-US" dirty="0" smtClean="0"/>
              <a:t> </a:t>
            </a:r>
            <a:r>
              <a:rPr lang="en-US" dirty="0"/>
              <a:t>androgen receptor </a:t>
            </a:r>
            <a:r>
              <a:rPr lang="en-US" dirty="0" smtClean="0"/>
              <a:t>inhibitor</a:t>
            </a:r>
          </a:p>
          <a:p>
            <a:pPr lvl="1"/>
            <a:r>
              <a:rPr lang="en-US" dirty="0"/>
              <a:t>Androgen receptor inhibition results in decreased proliferation of tumor cells and increased apoptosis, leading to a decrease in tumor </a:t>
            </a:r>
            <a:r>
              <a:rPr lang="en-US" dirty="0" smtClean="0"/>
              <a:t>volume</a:t>
            </a:r>
            <a:endParaRPr lang="en-US" dirty="0"/>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a:t>Erleada (</a:t>
            </a:r>
            <a:r>
              <a:rPr lang="en-US" sz="1000" dirty="0" err="1"/>
              <a:t>apalutamide</a:t>
            </a:r>
            <a:r>
              <a:rPr lang="en-US" sz="1000" dirty="0"/>
              <a:t>) [prescribing information]. Horsham, PA: Janssen Products, LP; February 2018</a:t>
            </a:r>
            <a:r>
              <a:rPr lang="en-US" sz="1000" dirty="0" smtClean="0"/>
              <a:t>.</a:t>
            </a:r>
            <a:endParaRPr lang="en-US" sz="1000" dirty="0"/>
          </a:p>
        </p:txBody>
      </p:sp>
    </p:spTree>
    <p:extLst>
      <p:ext uri="{BB962C8B-B14F-4D97-AF65-F5344CB8AC3E}">
        <p14:creationId xmlns:p14="http://schemas.microsoft.com/office/powerpoint/2010/main" val="222241902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a:latin typeface="Arial" panose="020B0604020202020204" pitchFamily="34" charset="0"/>
                <a:cs typeface="Arial" panose="020B0604020202020204" pitchFamily="34" charset="0"/>
              </a:rPr>
              <a:t>Apalutamide</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Erleada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a:t>
            </a:r>
          </a:p>
        </p:txBody>
      </p:sp>
      <p:sp>
        <p:nvSpPr>
          <p:cNvPr id="6" name="Content Placeholder 5"/>
          <p:cNvSpPr>
            <a:spLocks noGrp="1"/>
          </p:cNvSpPr>
          <p:nvPr>
            <p:ph idx="13"/>
          </p:nvPr>
        </p:nvSpPr>
        <p:spPr/>
        <p:txBody>
          <a:bodyPr>
            <a:normAutofit/>
          </a:bodyPr>
          <a:lstStyle/>
          <a:p>
            <a:r>
              <a:rPr lang="en-US" b="1" dirty="0" smtClean="0"/>
              <a:t>Dosage: </a:t>
            </a:r>
            <a:r>
              <a:rPr lang="en-US" dirty="0" smtClean="0"/>
              <a:t>240 mg (4 60 mg tablets) daily </a:t>
            </a:r>
            <a:r>
              <a:rPr lang="en-US" dirty="0"/>
              <a:t>(in combination with a gonadotropin-releasing hormone analog agonist or </a:t>
            </a:r>
            <a:r>
              <a:rPr lang="en-US" dirty="0" smtClean="0"/>
              <a:t>antagonist)</a:t>
            </a:r>
          </a:p>
          <a:p>
            <a:endParaRPr lang="en-US" dirty="0"/>
          </a:p>
          <a:p>
            <a:r>
              <a:rPr lang="en-US" b="1" dirty="0" smtClean="0"/>
              <a:t>Precautions: </a:t>
            </a:r>
          </a:p>
          <a:p>
            <a:pPr lvl="1"/>
            <a:r>
              <a:rPr lang="en-US" dirty="0" smtClean="0"/>
              <a:t>Falls </a:t>
            </a:r>
            <a:r>
              <a:rPr lang="en-US" dirty="0"/>
              <a:t>and fractures (16% and 12% of </a:t>
            </a:r>
            <a:r>
              <a:rPr lang="en-US" dirty="0" smtClean="0"/>
              <a:t>patients, respectively)</a:t>
            </a:r>
          </a:p>
          <a:p>
            <a:pPr lvl="1"/>
            <a:r>
              <a:rPr lang="en-US" dirty="0" smtClean="0"/>
              <a:t>Seizures (0.2% of patients) </a:t>
            </a:r>
          </a:p>
          <a:p>
            <a:pPr lvl="1"/>
            <a:endParaRPr lang="en-US" dirty="0"/>
          </a:p>
          <a:p>
            <a:r>
              <a:rPr lang="en-US" b="1" dirty="0"/>
              <a:t>Adverse Reactions: </a:t>
            </a:r>
            <a:r>
              <a:rPr lang="en-US" dirty="0" smtClean="0"/>
              <a:t>Fatigue</a:t>
            </a:r>
            <a:r>
              <a:rPr lang="en-US" dirty="0"/>
              <a:t>, hypertension, </a:t>
            </a:r>
            <a:r>
              <a:rPr lang="en-US" dirty="0" smtClean="0"/>
              <a:t>rash, diarrhea</a:t>
            </a:r>
            <a:r>
              <a:rPr lang="en-US" dirty="0"/>
              <a:t>, nausea, weight decreased, arthralgia, fall, hot flush, decreased </a:t>
            </a:r>
            <a:r>
              <a:rPr lang="en-US" dirty="0" smtClean="0"/>
              <a:t>appetite, fracture</a:t>
            </a:r>
            <a:r>
              <a:rPr lang="en-US" dirty="0"/>
              <a:t>, and peripheral edema</a:t>
            </a:r>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a:t>Erleada (</a:t>
            </a:r>
            <a:r>
              <a:rPr lang="en-US" sz="1000" dirty="0" err="1"/>
              <a:t>apalutamide</a:t>
            </a:r>
            <a:r>
              <a:rPr lang="en-US" sz="1000" dirty="0"/>
              <a:t>) [prescribing information]. Horsham, PA: Janssen Products, LP; February 2018</a:t>
            </a:r>
            <a:r>
              <a:rPr lang="en-US" sz="1000" dirty="0" smtClean="0"/>
              <a:t>.</a:t>
            </a:r>
            <a:endParaRPr lang="en-US" sz="1000" dirty="0"/>
          </a:p>
        </p:txBody>
      </p:sp>
      <p:pic>
        <p:nvPicPr>
          <p:cNvPr id="8" name="Picture 7">
            <a:extLst>
              <a:ext uri="{FF2B5EF4-FFF2-40B4-BE49-F238E27FC236}">
                <a16:creationId xmlns="" xmlns:a16="http://schemas.microsoft.com/office/drawing/2014/main" id="{854E3FD2-EFEC-8C42-9E5A-AE524BE7280E}"/>
              </a:ext>
            </a:extLst>
          </p:cNvPr>
          <p:cNvPicPr>
            <a:picLocks noChangeAspect="1"/>
          </p:cNvPicPr>
          <p:nvPr/>
        </p:nvPicPr>
        <p:blipFill rotWithShape="1">
          <a:blip r:embed="rId3"/>
          <a:srcRect l="35623" t="19547" r="38736" b="15472"/>
          <a:stretch/>
        </p:blipFill>
        <p:spPr>
          <a:xfrm>
            <a:off x="5791200" y="4717326"/>
            <a:ext cx="905490" cy="1721032"/>
          </a:xfrm>
          <a:prstGeom prst="rect">
            <a:avLst/>
          </a:prstGeom>
        </p:spPr>
      </p:pic>
    </p:spTree>
    <p:extLst>
      <p:ext uri="{BB962C8B-B14F-4D97-AF65-F5344CB8AC3E}">
        <p14:creationId xmlns:p14="http://schemas.microsoft.com/office/powerpoint/2010/main" val="306416021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smtClean="0">
                <a:latin typeface="Arial" panose="020B0604020202020204" pitchFamily="34" charset="0"/>
                <a:cs typeface="Arial" panose="020B0604020202020204" pitchFamily="34" charset="0"/>
              </a:rPr>
              <a:t>Apalutamide</a:t>
            </a:r>
            <a:r>
              <a:rPr lang="en-US" sz="2800" b="1"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(Erleada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a:t>
            </a:r>
          </a:p>
        </p:txBody>
      </p:sp>
      <p:sp>
        <p:nvSpPr>
          <p:cNvPr id="7" name="TextBox 6"/>
          <p:cNvSpPr txBox="1"/>
          <p:nvPr/>
        </p:nvSpPr>
        <p:spPr>
          <a:xfrm>
            <a:off x="2679700" y="6553200"/>
            <a:ext cx="6477000" cy="400110"/>
          </a:xfrm>
          <a:prstGeom prst="rect">
            <a:avLst/>
          </a:prstGeom>
          <a:noFill/>
        </p:spPr>
        <p:txBody>
          <a:bodyPr wrap="square" rtlCol="0">
            <a:spAutoFit/>
          </a:bodyPr>
          <a:lstStyle/>
          <a:p>
            <a:pPr algn="r"/>
            <a:r>
              <a:rPr lang="en-US" sz="1000" dirty="0" smtClean="0"/>
              <a:t>Smith</a:t>
            </a:r>
            <a:r>
              <a:rPr lang="en-US" sz="1000" dirty="0"/>
              <a:t>, M. </a:t>
            </a:r>
            <a:r>
              <a:rPr lang="en-US" sz="1000" dirty="0" smtClean="0"/>
              <a:t>R, et al</a:t>
            </a:r>
            <a:r>
              <a:rPr lang="en-US" sz="1000" dirty="0"/>
              <a:t>. N </a:t>
            </a:r>
            <a:r>
              <a:rPr lang="en-US" sz="1000" dirty="0" err="1"/>
              <a:t>Engl</a:t>
            </a:r>
            <a:r>
              <a:rPr lang="en-US" sz="1000" dirty="0"/>
              <a:t> J Med 2018; 378:1408-1418.</a:t>
            </a:r>
          </a:p>
          <a:p>
            <a:pPr algn="r"/>
            <a:r>
              <a:rPr lang="en-US" sz="1000" dirty="0" err="1" smtClean="0"/>
              <a:t>Koukourakis</a:t>
            </a:r>
            <a:r>
              <a:rPr lang="en-US" sz="1000" dirty="0"/>
              <a:t>, M. I., </a:t>
            </a:r>
            <a:r>
              <a:rPr lang="en-US" sz="1000" dirty="0" smtClean="0"/>
              <a:t>et al. Anti-cancer </a:t>
            </a:r>
            <a:r>
              <a:rPr lang="en-US" sz="1000" dirty="0"/>
              <a:t>drugs, 29(4), 323-333.</a:t>
            </a:r>
          </a:p>
        </p:txBody>
      </p:sp>
      <p:pic>
        <p:nvPicPr>
          <p:cNvPr id="8" name="Content Placeholder 7"/>
          <p:cNvPicPr>
            <a:picLocks noGrp="1" noChangeAspect="1"/>
          </p:cNvPicPr>
          <p:nvPr>
            <p:ph idx="13"/>
          </p:nvPr>
        </p:nvPicPr>
        <p:blipFill>
          <a:blip r:embed="rId3"/>
          <a:stretch>
            <a:fillRect/>
          </a:stretch>
        </p:blipFill>
        <p:spPr>
          <a:xfrm>
            <a:off x="609600" y="1981200"/>
            <a:ext cx="8304607" cy="3293980"/>
          </a:xfrm>
          <a:prstGeom prst="rect">
            <a:avLst/>
          </a:prstGeom>
        </p:spPr>
      </p:pic>
      <p:sp>
        <p:nvSpPr>
          <p:cNvPr id="2" name="Rectangle 1"/>
          <p:cNvSpPr/>
          <p:nvPr/>
        </p:nvSpPr>
        <p:spPr>
          <a:xfrm>
            <a:off x="6553200" y="1828800"/>
            <a:ext cx="1066800" cy="2819400"/>
          </a:xfrm>
          <a:prstGeom prst="rect">
            <a:avLst/>
          </a:prstGeom>
          <a:noFill/>
          <a:ln w="28575">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34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err="1" smtClean="0">
                <a:latin typeface="Arial" panose="020B0604020202020204" pitchFamily="34" charset="0"/>
                <a:cs typeface="Arial" panose="020B0604020202020204" pitchFamily="34" charset="0"/>
              </a:rPr>
              <a:t>Apalutamide</a:t>
            </a:r>
            <a:r>
              <a:rPr lang="en-US" sz="2800" b="1"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(Erleada</a:t>
            </a:r>
            <a:r>
              <a:rPr lang="en-US" sz="2800" b="1" baseline="300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a:t>
            </a:r>
          </a:p>
        </p:txBody>
      </p:sp>
      <p:sp>
        <p:nvSpPr>
          <p:cNvPr id="7" name="TextBox 6"/>
          <p:cNvSpPr txBox="1"/>
          <p:nvPr/>
        </p:nvSpPr>
        <p:spPr>
          <a:xfrm>
            <a:off x="2679700" y="6581001"/>
            <a:ext cx="6477000" cy="246221"/>
          </a:xfrm>
          <a:prstGeom prst="rect">
            <a:avLst/>
          </a:prstGeom>
          <a:noFill/>
        </p:spPr>
        <p:txBody>
          <a:bodyPr wrap="square" rtlCol="0">
            <a:spAutoFit/>
          </a:bodyPr>
          <a:lstStyle/>
          <a:p>
            <a:pPr algn="r"/>
            <a:r>
              <a:rPr lang="en-US" sz="1000" dirty="0" smtClean="0"/>
              <a:t>Smith</a:t>
            </a:r>
            <a:r>
              <a:rPr lang="en-US" sz="1000" dirty="0"/>
              <a:t>, M. </a:t>
            </a:r>
            <a:r>
              <a:rPr lang="en-US" sz="1000" dirty="0" smtClean="0"/>
              <a:t>R, et al</a:t>
            </a:r>
            <a:r>
              <a:rPr lang="en-US" sz="1000" dirty="0"/>
              <a:t>. N </a:t>
            </a:r>
            <a:r>
              <a:rPr lang="en-US" sz="1000" dirty="0" err="1"/>
              <a:t>Engl</a:t>
            </a:r>
            <a:r>
              <a:rPr lang="en-US" sz="1000" dirty="0"/>
              <a:t> J Med 2018; 378:1408-1418</a:t>
            </a:r>
            <a:r>
              <a:rPr lang="en-US" sz="1000" dirty="0" smtClean="0"/>
              <a:t>.</a:t>
            </a:r>
            <a:endParaRPr lang="en-US" sz="1000" dirty="0"/>
          </a:p>
        </p:txBody>
      </p:sp>
      <p:pic>
        <p:nvPicPr>
          <p:cNvPr id="1026" name="Picture 2" descr="https://www.nejm.org/na101/home/literatum/publisher/mms/journals/content/nejm/2018/nejm_2018.378.issue-15/nejmoa1715546/20180406/images/img_xlarge/nejmoa1715546_f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1532515"/>
            <a:ext cx="6781800" cy="494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61612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Ivosidenib</a:t>
            </a:r>
            <a:r>
              <a:rPr lang="en-US" sz="2800" b="1" dirty="0">
                <a:latin typeface="Arial" panose="020B0604020202020204" pitchFamily="34" charset="0"/>
                <a:cs typeface="Arial" panose="020B0604020202020204" pitchFamily="34" charset="0"/>
              </a:rPr>
              <a:t> (Tibsovo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Treatment of adult patients with relapsed or refractory acute myeloid leukemia (AML) with a susceptible </a:t>
            </a:r>
            <a:r>
              <a:rPr lang="en-US" dirty="0" err="1"/>
              <a:t>isocitrate</a:t>
            </a:r>
            <a:r>
              <a:rPr lang="en-US" dirty="0"/>
              <a:t> dehydrogenase-1 (IDH1) </a:t>
            </a:r>
            <a:r>
              <a:rPr lang="en-US" dirty="0" smtClean="0"/>
              <a:t>mutation</a:t>
            </a:r>
          </a:p>
          <a:p>
            <a:endParaRPr lang="en-US" dirty="0"/>
          </a:p>
          <a:p>
            <a:r>
              <a:rPr lang="en-US" b="1" dirty="0"/>
              <a:t>Approval Date: </a:t>
            </a:r>
            <a:r>
              <a:rPr lang="en-US" dirty="0" smtClean="0"/>
              <a:t>July 20, </a:t>
            </a:r>
            <a:r>
              <a:rPr lang="en-US" dirty="0"/>
              <a:t>2018</a:t>
            </a:r>
          </a:p>
          <a:p>
            <a:endParaRPr lang="en-US" sz="2200" dirty="0"/>
          </a:p>
          <a:p>
            <a:r>
              <a:rPr lang="en-US" b="1" dirty="0"/>
              <a:t>MOA</a:t>
            </a:r>
            <a:r>
              <a:rPr lang="en-US" b="1" dirty="0" smtClean="0"/>
              <a:t>:</a:t>
            </a:r>
          </a:p>
          <a:p>
            <a:pPr lvl="1"/>
            <a:r>
              <a:rPr lang="en-US" dirty="0" smtClean="0"/>
              <a:t>Targets </a:t>
            </a:r>
            <a:r>
              <a:rPr lang="en-US" dirty="0"/>
              <a:t>and inhibits the activity of the </a:t>
            </a:r>
            <a:r>
              <a:rPr lang="en-US" dirty="0" err="1"/>
              <a:t>orthopoxvirus</a:t>
            </a:r>
            <a:r>
              <a:rPr lang="en-US" dirty="0"/>
              <a:t> VP37 </a:t>
            </a:r>
            <a:r>
              <a:rPr lang="en-US" dirty="0" smtClean="0"/>
              <a:t>protein</a:t>
            </a:r>
          </a:p>
          <a:p>
            <a:pPr lvl="1"/>
            <a:r>
              <a:rPr lang="en-US" dirty="0" smtClean="0"/>
              <a:t>Prevents cell-to-cell </a:t>
            </a:r>
            <a:r>
              <a:rPr lang="en-US" dirty="0"/>
              <a:t>and long-range dissemination of virus</a:t>
            </a:r>
          </a:p>
        </p:txBody>
      </p:sp>
      <p:sp>
        <p:nvSpPr>
          <p:cNvPr id="7" name="TextBox 6"/>
          <p:cNvSpPr txBox="1"/>
          <p:nvPr/>
        </p:nvSpPr>
        <p:spPr>
          <a:xfrm>
            <a:off x="2209800" y="6581001"/>
            <a:ext cx="6946900" cy="400110"/>
          </a:xfrm>
          <a:prstGeom prst="rect">
            <a:avLst/>
          </a:prstGeom>
          <a:noFill/>
        </p:spPr>
        <p:txBody>
          <a:bodyPr wrap="square" rtlCol="0">
            <a:spAutoFit/>
          </a:bodyPr>
          <a:lstStyle/>
          <a:p>
            <a:pPr algn="r"/>
            <a:r>
              <a:rPr lang="en-US" sz="1000" dirty="0"/>
              <a:t>Tibsovo (</a:t>
            </a:r>
            <a:r>
              <a:rPr lang="en-US" sz="1000" dirty="0" err="1"/>
              <a:t>ivosidenib</a:t>
            </a:r>
            <a:r>
              <a:rPr lang="en-US" sz="1000" dirty="0"/>
              <a:t>) [prescribing information]. Cambridge, MA: </a:t>
            </a:r>
            <a:r>
              <a:rPr lang="en-US" sz="1000" dirty="0" err="1"/>
              <a:t>Agios</a:t>
            </a:r>
            <a:r>
              <a:rPr lang="en-US" sz="1000" dirty="0"/>
              <a:t> Pharmaceuticals, </a:t>
            </a:r>
            <a:r>
              <a:rPr lang="en-US" sz="1000" dirty="0" err="1"/>
              <a:t>Inc</a:t>
            </a:r>
            <a:r>
              <a:rPr lang="en-US" sz="1000" dirty="0"/>
              <a:t>; July 2018.</a:t>
            </a:r>
          </a:p>
          <a:p>
            <a:pPr algn="r"/>
            <a:endParaRPr lang="en-US" sz="1000" dirty="0"/>
          </a:p>
        </p:txBody>
      </p:sp>
    </p:spTree>
    <p:extLst>
      <p:ext uri="{BB962C8B-B14F-4D97-AF65-F5344CB8AC3E}">
        <p14:creationId xmlns:p14="http://schemas.microsoft.com/office/powerpoint/2010/main" val="8586820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Ivosidenib</a:t>
            </a:r>
            <a:r>
              <a:rPr lang="en-US" sz="2800" b="1" dirty="0">
                <a:latin typeface="Arial" panose="020B0604020202020204" pitchFamily="34" charset="0"/>
                <a:cs typeface="Arial" panose="020B0604020202020204" pitchFamily="34" charset="0"/>
              </a:rPr>
              <a:t> (Tibsovo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4480559"/>
          </a:xfrm>
        </p:spPr>
        <p:txBody>
          <a:bodyPr>
            <a:normAutofit/>
          </a:bodyPr>
          <a:lstStyle/>
          <a:p>
            <a:r>
              <a:rPr lang="en-US" b="1" dirty="0" smtClean="0"/>
              <a:t>Dosage: </a:t>
            </a:r>
            <a:r>
              <a:rPr lang="en-US" dirty="0" smtClean="0"/>
              <a:t>500 mg orally once daily </a:t>
            </a:r>
          </a:p>
          <a:p>
            <a:pPr lvl="1"/>
            <a:r>
              <a:rPr lang="en-US" dirty="0" smtClean="0"/>
              <a:t>Avoid high fat meal</a:t>
            </a:r>
          </a:p>
          <a:p>
            <a:pPr lvl="1"/>
            <a:endParaRPr lang="en-US" dirty="0"/>
          </a:p>
          <a:p>
            <a:r>
              <a:rPr lang="en-US" b="1" dirty="0" smtClean="0"/>
              <a:t>Boxed Warnings:</a:t>
            </a:r>
          </a:p>
          <a:p>
            <a:pPr lvl="1"/>
            <a:r>
              <a:rPr lang="en-US" dirty="0" smtClean="0"/>
              <a:t>Differentiation syndrome </a:t>
            </a:r>
          </a:p>
          <a:p>
            <a:pPr lvl="1"/>
            <a:endParaRPr lang="en-US" dirty="0" smtClean="0"/>
          </a:p>
          <a:p>
            <a:r>
              <a:rPr lang="en-US" b="1" dirty="0" smtClean="0"/>
              <a:t>Warnings/Precautions:</a:t>
            </a:r>
          </a:p>
          <a:p>
            <a:pPr lvl="1"/>
            <a:r>
              <a:rPr lang="en-US" dirty="0" err="1" smtClean="0"/>
              <a:t>QTc</a:t>
            </a:r>
            <a:r>
              <a:rPr lang="en-US" dirty="0" smtClean="0"/>
              <a:t> prolongation and Guillain-Barre syndrome</a:t>
            </a:r>
          </a:p>
          <a:p>
            <a:pPr lvl="1"/>
            <a:endParaRPr lang="en-US" dirty="0"/>
          </a:p>
          <a:p>
            <a:r>
              <a:rPr lang="en-US" b="1" dirty="0" smtClean="0"/>
              <a:t>Adverse Reactions:</a:t>
            </a:r>
          </a:p>
          <a:p>
            <a:pPr lvl="1"/>
            <a:r>
              <a:rPr lang="en-US" dirty="0" smtClean="0"/>
              <a:t>Fatigue</a:t>
            </a:r>
            <a:r>
              <a:rPr lang="en-US" dirty="0"/>
              <a:t>, leukocytosis, arthralgia, diarrhea, dyspnea, edema, nausea, </a:t>
            </a:r>
            <a:r>
              <a:rPr lang="en-US" dirty="0" err="1"/>
              <a:t>mucositis</a:t>
            </a:r>
            <a:r>
              <a:rPr lang="en-US" dirty="0"/>
              <a:t>, electrocardiogram QT prolonged, rash, pyrexia, cough, and constipation</a:t>
            </a:r>
          </a:p>
        </p:txBody>
      </p:sp>
      <p:sp>
        <p:nvSpPr>
          <p:cNvPr id="7" name="TextBox 6"/>
          <p:cNvSpPr txBox="1"/>
          <p:nvPr/>
        </p:nvSpPr>
        <p:spPr>
          <a:xfrm>
            <a:off x="2209800" y="6581001"/>
            <a:ext cx="6946900" cy="400110"/>
          </a:xfrm>
          <a:prstGeom prst="rect">
            <a:avLst/>
          </a:prstGeom>
          <a:noFill/>
        </p:spPr>
        <p:txBody>
          <a:bodyPr wrap="square" rtlCol="0">
            <a:spAutoFit/>
          </a:bodyPr>
          <a:lstStyle/>
          <a:p>
            <a:pPr algn="r"/>
            <a:r>
              <a:rPr lang="en-US" sz="1000" dirty="0"/>
              <a:t>Tibsovo (</a:t>
            </a:r>
            <a:r>
              <a:rPr lang="en-US" sz="1000" dirty="0" err="1"/>
              <a:t>ivosidenib</a:t>
            </a:r>
            <a:r>
              <a:rPr lang="en-US" sz="1000" dirty="0"/>
              <a:t>) [prescribing information]. Cambridge, MA: </a:t>
            </a:r>
            <a:r>
              <a:rPr lang="en-US" sz="1000" dirty="0" err="1"/>
              <a:t>Agios</a:t>
            </a:r>
            <a:r>
              <a:rPr lang="en-US" sz="1000" dirty="0"/>
              <a:t> Pharmaceuticals, </a:t>
            </a:r>
            <a:r>
              <a:rPr lang="en-US" sz="1000" dirty="0" err="1"/>
              <a:t>Inc</a:t>
            </a:r>
            <a:r>
              <a:rPr lang="en-US" sz="1000" dirty="0"/>
              <a:t>; July 2018.</a:t>
            </a:r>
          </a:p>
          <a:p>
            <a:endParaRPr lang="en-US" sz="1000" dirty="0"/>
          </a:p>
        </p:txBody>
      </p:sp>
    </p:spTree>
    <p:extLst>
      <p:ext uri="{BB962C8B-B14F-4D97-AF65-F5344CB8AC3E}">
        <p14:creationId xmlns:p14="http://schemas.microsoft.com/office/powerpoint/2010/main" val="27612661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800" b="1" dirty="0" smtClean="0">
                <a:latin typeface="Arial" panose="020B0604020202020204" pitchFamily="34" charset="0"/>
                <a:cs typeface="Arial" panose="020B0604020202020204" pitchFamily="34" charset="0"/>
              </a:rPr>
              <a:t>Ivosidenib</a:t>
            </a:r>
            <a:r>
              <a:rPr lang="en-US" sz="2800" b="1" dirty="0">
                <a:latin typeface="Arial" panose="020B0604020202020204" pitchFamily="34" charset="0"/>
                <a:cs typeface="Arial" panose="020B0604020202020204" pitchFamily="34" charset="0"/>
              </a:rPr>
              <a:t> (Tibsovo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1143000" y="1767840"/>
            <a:ext cx="7620000" cy="4480559"/>
          </a:xfrm>
        </p:spPr>
        <p:txBody>
          <a:bodyPr>
            <a:normAutofit/>
          </a:bodyPr>
          <a:lstStyle/>
          <a:p>
            <a:r>
              <a:rPr lang="en-US" b="1" dirty="0" smtClean="0"/>
              <a:t>Clinical Evidence:</a:t>
            </a:r>
          </a:p>
          <a:p>
            <a:pPr lvl="1"/>
            <a:r>
              <a:rPr lang="en-US" u="sng" dirty="0" smtClean="0"/>
              <a:t>Single arm trial</a:t>
            </a:r>
            <a:r>
              <a:rPr lang="en-US" dirty="0" smtClean="0"/>
              <a:t>; N=174</a:t>
            </a:r>
          </a:p>
          <a:p>
            <a:pPr lvl="2"/>
            <a:r>
              <a:rPr lang="en-US" dirty="0" smtClean="0"/>
              <a:t>Median follow-up 8.3 months</a:t>
            </a:r>
          </a:p>
          <a:p>
            <a:pPr lvl="2"/>
            <a:r>
              <a:rPr lang="en-US" dirty="0" smtClean="0"/>
              <a:t>32.8% of patients experienced </a:t>
            </a:r>
            <a:r>
              <a:rPr lang="en-US" dirty="0"/>
              <a:t>complete remission or complete remission with partial hematologic </a:t>
            </a:r>
            <a:r>
              <a:rPr lang="en-US" dirty="0" smtClean="0"/>
              <a:t>recovery lasting a median of 8.2 months </a:t>
            </a:r>
          </a:p>
          <a:p>
            <a:pPr lvl="2"/>
            <a:endParaRPr lang="en-US" dirty="0"/>
          </a:p>
          <a:p>
            <a:pPr lvl="2"/>
            <a:r>
              <a:rPr lang="en-US" dirty="0" smtClean="0"/>
              <a:t>110 patients were dependent of RBC and/or platelet transfusions at baseline</a:t>
            </a:r>
          </a:p>
          <a:p>
            <a:pPr lvl="3"/>
            <a:r>
              <a:rPr lang="en-US" dirty="0" smtClean="0"/>
              <a:t>37.3% did not require transfusion during 56 day post-baseline period </a:t>
            </a:r>
            <a:endParaRPr lang="en-US" dirty="0"/>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a:t>Tibsovo (</a:t>
            </a:r>
            <a:r>
              <a:rPr lang="en-US" sz="1000" dirty="0" err="1"/>
              <a:t>ivosidenib</a:t>
            </a:r>
            <a:r>
              <a:rPr lang="en-US" sz="1000" dirty="0"/>
              <a:t>) [prescribing information]. Cambridge, MA: </a:t>
            </a:r>
            <a:r>
              <a:rPr lang="en-US" sz="1000" dirty="0" err="1"/>
              <a:t>Agios</a:t>
            </a:r>
            <a:r>
              <a:rPr lang="en-US" sz="1000" dirty="0"/>
              <a:t> Pharmaceuticals, </a:t>
            </a:r>
            <a:r>
              <a:rPr lang="en-US" sz="1000" dirty="0" err="1"/>
              <a:t>Inc</a:t>
            </a:r>
            <a:r>
              <a:rPr lang="en-US" sz="1000" dirty="0"/>
              <a:t>; July 2018</a:t>
            </a:r>
            <a:r>
              <a:rPr lang="en-US" sz="1000" dirty="0" smtClean="0"/>
              <a:t>.</a:t>
            </a:r>
            <a:endParaRPr lang="en-US" sz="1000" dirty="0"/>
          </a:p>
        </p:txBody>
      </p:sp>
    </p:spTree>
    <p:extLst>
      <p:ext uri="{BB962C8B-B14F-4D97-AF65-F5344CB8AC3E}">
        <p14:creationId xmlns:p14="http://schemas.microsoft.com/office/powerpoint/2010/main" val="40237203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143000" y="914401"/>
            <a:ext cx="8001000" cy="609599"/>
          </a:xfrm>
        </p:spPr>
        <p:txBody>
          <a:bodyPr>
            <a:noAutofit/>
          </a:bodyPr>
          <a:lstStyle/>
          <a:p>
            <a:r>
              <a:rPr lang="en-US" sz="2600" b="1" dirty="0" smtClean="0">
                <a:latin typeface="+mn-lt"/>
              </a:rPr>
              <a:t>Question 3</a:t>
            </a:r>
            <a:endParaRPr lang="en-US" sz="2600" b="1" dirty="0">
              <a:latin typeface="+mn-lt"/>
            </a:endParaRPr>
          </a:p>
        </p:txBody>
      </p:sp>
      <p:sp>
        <p:nvSpPr>
          <p:cNvPr id="6" name="Content Placeholder 5"/>
          <p:cNvSpPr>
            <a:spLocks noGrp="1"/>
          </p:cNvSpPr>
          <p:nvPr>
            <p:ph idx="13"/>
          </p:nvPr>
        </p:nvSpPr>
        <p:spPr/>
        <p:txBody>
          <a:bodyPr>
            <a:normAutofit lnSpcReduction="10000"/>
          </a:bodyPr>
          <a:lstStyle/>
          <a:p>
            <a:pPr marL="0" indent="0">
              <a:buNone/>
            </a:pPr>
            <a:r>
              <a:rPr lang="en-US" sz="2400" dirty="0" smtClean="0"/>
              <a:t>Which of the </a:t>
            </a:r>
            <a:r>
              <a:rPr lang="en-US" sz="2400" dirty="0"/>
              <a:t>following </a:t>
            </a:r>
            <a:r>
              <a:rPr lang="en-US" sz="2400" dirty="0" smtClean="0"/>
              <a:t>reduces </a:t>
            </a:r>
            <a:r>
              <a:rPr lang="en-US" sz="2400" dirty="0"/>
              <a:t>antibody-mediated destruction of </a:t>
            </a:r>
            <a:r>
              <a:rPr lang="en-US" sz="2400" dirty="0" smtClean="0"/>
              <a:t>platelets?</a:t>
            </a:r>
            <a:endParaRPr lang="en-US" sz="2400" dirty="0"/>
          </a:p>
          <a:p>
            <a:pPr marL="0" indent="0">
              <a:buNone/>
            </a:pPr>
            <a:r>
              <a:rPr lang="en-US" sz="2400" dirty="0" smtClean="0"/>
              <a:t>	</a:t>
            </a:r>
          </a:p>
          <a:p>
            <a:pPr marL="0" indent="0">
              <a:buNone/>
            </a:pPr>
            <a:r>
              <a:rPr lang="en-US" sz="2400" dirty="0" smtClean="0"/>
              <a:t>	A</a:t>
            </a:r>
            <a:r>
              <a:rPr lang="en-US" sz="2400" dirty="0"/>
              <a:t>) </a:t>
            </a:r>
            <a:r>
              <a:rPr lang="en-US" sz="2400" dirty="0" err="1"/>
              <a:t>Avatrombopag</a:t>
            </a:r>
            <a:r>
              <a:rPr lang="en-US" sz="2400" dirty="0"/>
              <a:t> 	</a:t>
            </a:r>
            <a:endParaRPr lang="en-US" sz="2400" dirty="0" smtClean="0"/>
          </a:p>
          <a:p>
            <a:pPr marL="0" indent="0">
              <a:buNone/>
            </a:pPr>
            <a:r>
              <a:rPr lang="en-US" sz="2400" dirty="0"/>
              <a:t>	</a:t>
            </a:r>
            <a:r>
              <a:rPr lang="en-US" sz="2400" dirty="0" smtClean="0"/>
              <a:t>B</a:t>
            </a:r>
            <a:r>
              <a:rPr lang="en-US" sz="2400" dirty="0"/>
              <a:t>) </a:t>
            </a:r>
            <a:r>
              <a:rPr lang="en-US" sz="2400" dirty="0" err="1"/>
              <a:t>Fostamatinib</a:t>
            </a:r>
            <a:endParaRPr lang="en-US" sz="2400" dirty="0" smtClean="0"/>
          </a:p>
          <a:p>
            <a:pPr marL="0" indent="0">
              <a:buNone/>
            </a:pPr>
            <a:r>
              <a:rPr lang="en-US" sz="2400" dirty="0"/>
              <a:t>	</a:t>
            </a:r>
            <a:r>
              <a:rPr lang="en-US" sz="2400" dirty="0" smtClean="0"/>
              <a:t>C</a:t>
            </a:r>
            <a:r>
              <a:rPr lang="en-US" sz="2400" dirty="0"/>
              <a:t>) </a:t>
            </a:r>
            <a:r>
              <a:rPr lang="en-US" sz="2400" dirty="0" err="1"/>
              <a:t>Lusutrombopag</a:t>
            </a:r>
            <a:r>
              <a:rPr lang="en-US" sz="2400" dirty="0"/>
              <a:t> </a:t>
            </a:r>
            <a:r>
              <a:rPr lang="en-US" sz="2400" dirty="0" smtClean="0"/>
              <a:t>	</a:t>
            </a:r>
          </a:p>
          <a:p>
            <a:pPr marL="0" indent="0">
              <a:buNone/>
            </a:pPr>
            <a:r>
              <a:rPr lang="en-US" sz="2400" dirty="0"/>
              <a:t>	</a:t>
            </a:r>
            <a:r>
              <a:rPr lang="en-US" sz="2400" dirty="0" smtClean="0"/>
              <a:t>D) All of the above</a:t>
            </a:r>
          </a:p>
          <a:p>
            <a:pPr marL="0" indent="0">
              <a:buNone/>
            </a:pPr>
            <a:r>
              <a:rPr lang="en-US" sz="2400" dirty="0"/>
              <a:t>	</a:t>
            </a:r>
          </a:p>
          <a:p>
            <a:pPr marL="0" indent="0">
              <a:buNone/>
            </a:pPr>
            <a:r>
              <a:rPr lang="en-US" sz="2400" dirty="0" smtClean="0"/>
              <a:t> </a:t>
            </a:r>
            <a:endParaRPr lang="en-US" sz="2400" dirty="0"/>
          </a:p>
        </p:txBody>
      </p:sp>
      <p:sp>
        <p:nvSpPr>
          <p:cNvPr id="7" name="Rectangle 6"/>
          <p:cNvSpPr/>
          <p:nvPr/>
        </p:nvSpPr>
        <p:spPr>
          <a:xfrm>
            <a:off x="1371600" y="3360421"/>
            <a:ext cx="3124200" cy="381000"/>
          </a:xfrm>
          <a:prstGeom prst="rect">
            <a:avLst/>
          </a:prstGeom>
          <a:noFill/>
          <a:ln w="3810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6815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914401"/>
            <a:ext cx="8229600" cy="609599"/>
          </a:xfrm>
        </p:spPr>
        <p:txBody>
          <a:bodyPr>
            <a:noAutofit/>
          </a:bodyPr>
          <a:lstStyle/>
          <a:p>
            <a:r>
              <a:rPr lang="en-US" sz="2800" b="1" dirty="0" err="1">
                <a:latin typeface="Arial" panose="020B0604020202020204" pitchFamily="34" charset="0"/>
                <a:cs typeface="Arial" panose="020B0604020202020204" pitchFamily="34" charset="0"/>
              </a:rPr>
              <a:t>Fosnetupitant</a:t>
            </a:r>
            <a:r>
              <a:rPr lang="en-US" sz="2800" b="1" dirty="0">
                <a:latin typeface="Arial" panose="020B0604020202020204" pitchFamily="34" charset="0"/>
                <a:cs typeface="Arial" panose="020B0604020202020204" pitchFamily="34" charset="0"/>
              </a:rPr>
              <a:t> and </a:t>
            </a:r>
            <a:r>
              <a:rPr lang="en-US" sz="2800" b="1" dirty="0" err="1">
                <a:latin typeface="Arial" panose="020B0604020202020204" pitchFamily="34" charset="0"/>
                <a:cs typeface="Arial" panose="020B0604020202020204" pitchFamily="34" charset="0"/>
              </a:rPr>
              <a:t>Palonosetron</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(Akynzeo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p:txBody>
          <a:bodyPr>
            <a:normAutofit/>
          </a:bodyPr>
          <a:lstStyle/>
          <a:p>
            <a:r>
              <a:rPr lang="en-US" b="1" dirty="0"/>
              <a:t>Indication: </a:t>
            </a:r>
            <a:r>
              <a:rPr lang="en-US" dirty="0"/>
              <a:t>Prevention of acute and delayed nausea and vomiting associated with </a:t>
            </a:r>
            <a:r>
              <a:rPr lang="en-US" dirty="0" smtClean="0"/>
              <a:t>highly </a:t>
            </a:r>
            <a:r>
              <a:rPr lang="en-US" dirty="0" err="1"/>
              <a:t>emetogenic</a:t>
            </a:r>
            <a:r>
              <a:rPr lang="en-US" dirty="0"/>
              <a:t> chemotherapy </a:t>
            </a:r>
            <a:endParaRPr lang="en-US" dirty="0" smtClean="0"/>
          </a:p>
          <a:p>
            <a:endParaRPr lang="en-US" dirty="0"/>
          </a:p>
          <a:p>
            <a:r>
              <a:rPr lang="en-US" b="1" dirty="0"/>
              <a:t>Approval Date: </a:t>
            </a:r>
            <a:r>
              <a:rPr lang="en-US" dirty="0" smtClean="0"/>
              <a:t>April 20, </a:t>
            </a:r>
            <a:r>
              <a:rPr lang="en-US" dirty="0"/>
              <a:t>2018</a:t>
            </a:r>
          </a:p>
          <a:p>
            <a:endParaRPr lang="en-US" sz="2200" dirty="0"/>
          </a:p>
          <a:p>
            <a:r>
              <a:rPr lang="en-US" b="1" dirty="0"/>
              <a:t>MOA</a:t>
            </a:r>
            <a:r>
              <a:rPr lang="en-US" b="1" dirty="0" smtClean="0"/>
              <a:t>:</a:t>
            </a:r>
          </a:p>
          <a:p>
            <a:pPr lvl="1"/>
            <a:r>
              <a:rPr lang="en-US" dirty="0" err="1" smtClean="0"/>
              <a:t>Neurokinin</a:t>
            </a:r>
            <a:r>
              <a:rPr lang="en-US" dirty="0" smtClean="0"/>
              <a:t> (NK</a:t>
            </a:r>
            <a:r>
              <a:rPr lang="en-US" baseline="-25000" dirty="0" smtClean="0"/>
              <a:t>1</a:t>
            </a:r>
            <a:r>
              <a:rPr lang="en-US" dirty="0" smtClean="0"/>
              <a:t>) receptor antagonist </a:t>
            </a:r>
            <a:endParaRPr lang="en-US" dirty="0"/>
          </a:p>
          <a:p>
            <a:pPr lvl="1"/>
            <a:r>
              <a:rPr lang="en-US" dirty="0" smtClean="0"/>
              <a:t>Selective </a:t>
            </a:r>
            <a:r>
              <a:rPr lang="en-US" dirty="0"/>
              <a:t>5-HT</a:t>
            </a:r>
            <a:r>
              <a:rPr lang="en-US" baseline="-25000" dirty="0"/>
              <a:t>3</a:t>
            </a:r>
            <a:r>
              <a:rPr lang="en-US" dirty="0"/>
              <a:t> receptor </a:t>
            </a:r>
            <a:r>
              <a:rPr lang="en-US" dirty="0" smtClean="0"/>
              <a:t>antagonist</a:t>
            </a:r>
          </a:p>
          <a:p>
            <a:pPr lvl="1"/>
            <a:r>
              <a:rPr lang="en-US" dirty="0" smtClean="0"/>
              <a:t>Work </a:t>
            </a:r>
            <a:r>
              <a:rPr lang="en-US" dirty="0"/>
              <a:t>synergistically to inhibit substance P response </a:t>
            </a:r>
            <a:endParaRPr lang="en-US" dirty="0" smtClean="0"/>
          </a:p>
        </p:txBody>
      </p:sp>
      <p:sp>
        <p:nvSpPr>
          <p:cNvPr id="7" name="TextBox 6"/>
          <p:cNvSpPr txBox="1"/>
          <p:nvPr/>
        </p:nvSpPr>
        <p:spPr>
          <a:xfrm>
            <a:off x="2209800" y="6581001"/>
            <a:ext cx="6946900" cy="246221"/>
          </a:xfrm>
          <a:prstGeom prst="rect">
            <a:avLst/>
          </a:prstGeom>
          <a:noFill/>
        </p:spPr>
        <p:txBody>
          <a:bodyPr wrap="square" rtlCol="0">
            <a:spAutoFit/>
          </a:bodyPr>
          <a:lstStyle/>
          <a:p>
            <a:pPr algn="r"/>
            <a:r>
              <a:rPr lang="en-US" sz="1000" dirty="0"/>
              <a:t>Akynzeo (</a:t>
            </a:r>
            <a:r>
              <a:rPr lang="en-US" sz="1000" dirty="0" err="1"/>
              <a:t>fosnetupitant</a:t>
            </a:r>
            <a:r>
              <a:rPr lang="en-US" sz="1000" dirty="0"/>
              <a:t> and </a:t>
            </a:r>
            <a:r>
              <a:rPr lang="en-US" sz="1000" dirty="0" err="1"/>
              <a:t>palonosetron</a:t>
            </a:r>
            <a:r>
              <a:rPr lang="en-US" sz="1000" dirty="0"/>
              <a:t>) [prescribing information]. Iselin, NJ: </a:t>
            </a:r>
            <a:r>
              <a:rPr lang="en-US" sz="1000" dirty="0" err="1"/>
              <a:t>Helsinn</a:t>
            </a:r>
            <a:r>
              <a:rPr lang="en-US" sz="1000" dirty="0"/>
              <a:t> Therapeutics (US), </a:t>
            </a:r>
            <a:r>
              <a:rPr lang="en-US" sz="1000" dirty="0" err="1"/>
              <a:t>Inc</a:t>
            </a:r>
            <a:r>
              <a:rPr lang="en-US" sz="1000" dirty="0"/>
              <a:t>; April 2018.</a:t>
            </a:r>
            <a:endParaRPr lang="en-US" sz="1000" dirty="0">
              <a:effectLst/>
            </a:endParaRPr>
          </a:p>
        </p:txBody>
      </p:sp>
    </p:spTree>
    <p:extLst>
      <p:ext uri="{BB962C8B-B14F-4D97-AF65-F5344CB8AC3E}">
        <p14:creationId xmlns:p14="http://schemas.microsoft.com/office/powerpoint/2010/main" val="21598216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7400" y="6581001"/>
            <a:ext cx="7099300" cy="707886"/>
          </a:xfrm>
          <a:prstGeom prst="rect">
            <a:avLst/>
          </a:prstGeom>
          <a:noFill/>
        </p:spPr>
        <p:txBody>
          <a:bodyPr wrap="square" rtlCol="0">
            <a:spAutoFit/>
          </a:bodyPr>
          <a:lstStyle/>
          <a:p>
            <a:pPr algn="r"/>
            <a:r>
              <a:rPr lang="en-US" sz="1000" dirty="0"/>
              <a:t>Biktarvy (</a:t>
            </a:r>
            <a:r>
              <a:rPr lang="en-US" sz="1000" dirty="0" err="1"/>
              <a:t>bictegravir</a:t>
            </a:r>
            <a:r>
              <a:rPr lang="en-US" sz="1000" dirty="0"/>
              <a:t>, </a:t>
            </a:r>
            <a:r>
              <a:rPr lang="en-US" sz="1000" dirty="0" err="1"/>
              <a:t>emtricitabine</a:t>
            </a:r>
            <a:r>
              <a:rPr lang="en-US" sz="1000" dirty="0"/>
              <a:t>, </a:t>
            </a:r>
            <a:r>
              <a:rPr lang="en-US" sz="1000" dirty="0" err="1"/>
              <a:t>tenofovir</a:t>
            </a:r>
            <a:r>
              <a:rPr lang="en-US" sz="1000" dirty="0"/>
              <a:t> </a:t>
            </a:r>
            <a:r>
              <a:rPr lang="en-US" sz="1000" dirty="0" err="1"/>
              <a:t>alafenamide</a:t>
            </a:r>
            <a:r>
              <a:rPr lang="en-US" sz="1000" dirty="0"/>
              <a:t>) [prescribing information]. Foster City, CA; Gilead Sciences: February 2018.</a:t>
            </a:r>
          </a:p>
          <a:p>
            <a:pPr algn="r"/>
            <a:endParaRPr lang="en-US" sz="1000" dirty="0"/>
          </a:p>
          <a:p>
            <a:pPr algn="r"/>
            <a:r>
              <a:rPr lang="en-US" sz="1000" dirty="0"/>
              <a:t/>
            </a:r>
            <a:br>
              <a:rPr lang="en-US" sz="1000" dirty="0"/>
            </a:br>
            <a:endParaRPr lang="en-US" sz="1000" dirty="0"/>
          </a:p>
        </p:txBody>
      </p:sp>
      <p:pic>
        <p:nvPicPr>
          <p:cNvPr id="4" name="Content Placeholder 3"/>
          <p:cNvPicPr>
            <a:picLocks noGrp="1" noChangeAspect="1"/>
          </p:cNvPicPr>
          <p:nvPr>
            <p:ph idx="13"/>
          </p:nvPr>
        </p:nvPicPr>
        <p:blipFill rotWithShape="1">
          <a:blip r:embed="rId3"/>
          <a:srcRect l="28087" t="33750" r="29241" b="20567"/>
          <a:stretch/>
        </p:blipFill>
        <p:spPr>
          <a:xfrm>
            <a:off x="1371600" y="1676400"/>
            <a:ext cx="6726613" cy="3886200"/>
          </a:xfrm>
          <a:prstGeom prst="rect">
            <a:avLst/>
          </a:prstGeom>
        </p:spPr>
      </p:pic>
      <p:sp>
        <p:nvSpPr>
          <p:cNvPr id="2" name="Rectangle 1"/>
          <p:cNvSpPr/>
          <p:nvPr/>
        </p:nvSpPr>
        <p:spPr>
          <a:xfrm>
            <a:off x="1371600" y="2209800"/>
            <a:ext cx="6726613" cy="1219200"/>
          </a:xfrm>
          <a:prstGeom prst="rect">
            <a:avLst/>
          </a:prstGeom>
          <a:noFill/>
          <a:ln w="3810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ine Callout 1 5"/>
          <p:cNvSpPr/>
          <p:nvPr/>
        </p:nvSpPr>
        <p:spPr>
          <a:xfrm flipH="1">
            <a:off x="152400" y="3477986"/>
            <a:ext cx="1066800" cy="685800"/>
          </a:xfrm>
          <a:prstGeom prst="borderCallout1">
            <a:avLst>
              <a:gd name="adj1" fmla="val 18750"/>
              <a:gd name="adj2" fmla="val -8333"/>
              <a:gd name="adj3" fmla="val -139880"/>
              <a:gd name="adj4" fmla="val -34251"/>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extBox 6"/>
          <p:cNvSpPr txBox="1"/>
          <p:nvPr/>
        </p:nvSpPr>
        <p:spPr>
          <a:xfrm>
            <a:off x="228600" y="3554186"/>
            <a:ext cx="1676400" cy="523220"/>
          </a:xfrm>
          <a:prstGeom prst="rect">
            <a:avLst/>
          </a:prstGeom>
          <a:noFill/>
        </p:spPr>
        <p:txBody>
          <a:bodyPr wrap="square" rtlCol="0">
            <a:spAutoFit/>
          </a:bodyPr>
          <a:lstStyle/>
          <a:p>
            <a:r>
              <a:rPr lang="en-US" sz="1400" dirty="0" smtClean="0"/>
              <a:t>NI to other regimens </a:t>
            </a:r>
            <a:endParaRPr lang="en-US" sz="1400" dirty="0"/>
          </a:p>
        </p:txBody>
      </p:sp>
      <p:sp>
        <p:nvSpPr>
          <p:cNvPr id="10" name="Title 4"/>
          <p:cNvSpPr>
            <a:spLocks noGrp="1"/>
          </p:cNvSpPr>
          <p:nvPr>
            <p:ph type="ctrTitle"/>
          </p:nvPr>
        </p:nvSpPr>
        <p:spPr>
          <a:xfrm>
            <a:off x="609600" y="520841"/>
            <a:ext cx="8534400" cy="1003159"/>
          </a:xfrm>
        </p:spPr>
        <p:txBody>
          <a:bodyPr>
            <a:noAutofit/>
          </a:bodyPr>
          <a:lstStyle/>
          <a:p>
            <a:r>
              <a:rPr lang="en-US" sz="2600" b="1" dirty="0">
                <a:latin typeface="Arial" panose="020B0604020202020204" pitchFamily="34" charset="0"/>
                <a:cs typeface="Arial" panose="020B0604020202020204" pitchFamily="34" charset="0"/>
              </a:rPr>
              <a:t>B</a:t>
            </a:r>
            <a:r>
              <a:rPr lang="en-US" sz="2600" b="1" dirty="0" smtClean="0">
                <a:latin typeface="Arial" panose="020B0604020202020204" pitchFamily="34" charset="0"/>
                <a:cs typeface="Arial" panose="020B0604020202020204" pitchFamily="34" charset="0"/>
              </a:rPr>
              <a:t>ictegravir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emtricitabine</a:t>
            </a:r>
            <a:r>
              <a:rPr lang="en-US" sz="2600" b="1" dirty="0">
                <a:latin typeface="Arial" panose="020B0604020202020204" pitchFamily="34" charset="0"/>
                <a:cs typeface="Arial" panose="020B0604020202020204" pitchFamily="34" charset="0"/>
              </a:rPr>
              <a:t>, and </a:t>
            </a:r>
            <a:r>
              <a:rPr lang="en-US" sz="2600" b="1" dirty="0" err="1">
                <a:latin typeface="Arial" panose="020B0604020202020204" pitchFamily="34" charset="0"/>
                <a:cs typeface="Arial" panose="020B0604020202020204" pitchFamily="34" charset="0"/>
              </a:rPr>
              <a:t>tenofovir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alafenamide</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(Biktarvy</a:t>
            </a:r>
            <a:r>
              <a:rPr lang="en-US" sz="2600" b="1" baseline="30000" dirty="0" smtClean="0">
                <a:latin typeface="Arial" panose="020B0604020202020204" pitchFamily="34" charset="0"/>
                <a:cs typeface="Arial" panose="020B0604020202020204" pitchFamily="34" charset="0"/>
              </a:rPr>
              <a:t>®</a:t>
            </a:r>
            <a:r>
              <a:rPr lang="en-US" sz="2600" b="1" dirty="0" smtClean="0">
                <a:latin typeface="Arial" panose="020B0604020202020204" pitchFamily="34" charset="0"/>
                <a:cs typeface="Arial" panose="020B0604020202020204" pitchFamily="34" charset="0"/>
              </a:rPr>
              <a:t>) </a:t>
            </a:r>
            <a:br>
              <a:rPr lang="en-US" sz="2600" b="1" dirty="0" smtClean="0">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3" name="TextBox 2"/>
          <p:cNvSpPr txBox="1"/>
          <p:nvPr/>
        </p:nvSpPr>
        <p:spPr>
          <a:xfrm>
            <a:off x="3733800" y="5734334"/>
            <a:ext cx="2438400" cy="457200"/>
          </a:xfrm>
          <a:prstGeom prst="rect">
            <a:avLst/>
          </a:prstGeom>
          <a:noFill/>
        </p:spPr>
        <p:txBody>
          <a:bodyPr wrap="square" rtlCol="0">
            <a:spAutoFit/>
          </a:bodyPr>
          <a:lstStyle/>
          <a:p>
            <a:r>
              <a:rPr lang="en-US" sz="2400" b="1" dirty="0" smtClean="0">
                <a:solidFill>
                  <a:srgbClr val="790A24"/>
                </a:solidFill>
              </a:rPr>
              <a:t>Treatment naïve </a:t>
            </a:r>
            <a:endParaRPr lang="en-US" sz="2400" b="1" dirty="0">
              <a:solidFill>
                <a:srgbClr val="790A24"/>
              </a:solidFill>
            </a:endParaRPr>
          </a:p>
        </p:txBody>
      </p:sp>
    </p:spTree>
    <p:extLst>
      <p:ext uri="{BB962C8B-B14F-4D97-AF65-F5344CB8AC3E}">
        <p14:creationId xmlns:p14="http://schemas.microsoft.com/office/powerpoint/2010/main" val="26691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p:txBody>
          <a:bodyPr>
            <a:normAutofit/>
          </a:bodyPr>
          <a:lstStyle/>
          <a:p>
            <a:r>
              <a:rPr lang="en-US" b="1" dirty="0" smtClean="0"/>
              <a:t>Dosage: </a:t>
            </a:r>
          </a:p>
          <a:p>
            <a:pPr lvl="1"/>
            <a:r>
              <a:rPr lang="en-US" dirty="0" err="1" smtClean="0"/>
              <a:t>Fosnetupitant</a:t>
            </a:r>
            <a:r>
              <a:rPr lang="en-US" dirty="0" smtClean="0"/>
              <a:t> 235 mg and </a:t>
            </a:r>
            <a:r>
              <a:rPr lang="en-US" dirty="0" err="1" smtClean="0"/>
              <a:t>palonosetron</a:t>
            </a:r>
            <a:r>
              <a:rPr lang="en-US" dirty="0" smtClean="0"/>
              <a:t> 0.25 mg 30 </a:t>
            </a:r>
            <a:r>
              <a:rPr lang="en-US" dirty="0" err="1" smtClean="0"/>
              <a:t>mins</a:t>
            </a:r>
            <a:r>
              <a:rPr lang="en-US" dirty="0" smtClean="0"/>
              <a:t> prior the chemotherapy on day 1</a:t>
            </a:r>
          </a:p>
          <a:p>
            <a:pPr lvl="1"/>
            <a:r>
              <a:rPr lang="en-US" dirty="0" smtClean="0"/>
              <a:t>PLUS dexamethasone 12 mg day 1, then 8 mg days 2-4</a:t>
            </a:r>
          </a:p>
          <a:p>
            <a:pPr lvl="1"/>
            <a:endParaRPr lang="en-US" dirty="0"/>
          </a:p>
          <a:p>
            <a:r>
              <a:rPr lang="en-US" b="1" dirty="0" smtClean="0"/>
              <a:t>Adverse Reactions</a:t>
            </a:r>
            <a:r>
              <a:rPr lang="en-US" dirty="0" smtClean="0"/>
              <a:t>: Hypersensitivity and serotonin syndrome </a:t>
            </a:r>
          </a:p>
        </p:txBody>
      </p:sp>
      <p:sp>
        <p:nvSpPr>
          <p:cNvPr id="8" name="Title 4"/>
          <p:cNvSpPr>
            <a:spLocks noGrp="1"/>
          </p:cNvSpPr>
          <p:nvPr>
            <p:ph type="ctrTitle"/>
          </p:nvPr>
        </p:nvSpPr>
        <p:spPr>
          <a:xfrm>
            <a:off x="914400" y="914401"/>
            <a:ext cx="8229600" cy="609599"/>
          </a:xfrm>
        </p:spPr>
        <p:txBody>
          <a:bodyPr>
            <a:noAutofit/>
          </a:bodyPr>
          <a:lstStyle/>
          <a:p>
            <a:r>
              <a:rPr lang="en-US" sz="2800" b="1" dirty="0" err="1">
                <a:latin typeface="Arial" panose="020B0604020202020204" pitchFamily="34" charset="0"/>
                <a:cs typeface="Arial" panose="020B0604020202020204" pitchFamily="34" charset="0"/>
              </a:rPr>
              <a:t>Fosnetupitant</a:t>
            </a:r>
            <a:r>
              <a:rPr lang="en-US" sz="2800" b="1" dirty="0">
                <a:latin typeface="Arial" panose="020B0604020202020204" pitchFamily="34" charset="0"/>
                <a:cs typeface="Arial" panose="020B0604020202020204" pitchFamily="34" charset="0"/>
              </a:rPr>
              <a:t> and </a:t>
            </a:r>
            <a:r>
              <a:rPr lang="en-US" sz="2800" b="1" dirty="0" err="1">
                <a:latin typeface="Arial" panose="020B0604020202020204" pitchFamily="34" charset="0"/>
                <a:cs typeface="Arial" panose="020B0604020202020204" pitchFamily="34" charset="0"/>
              </a:rPr>
              <a:t>Palonosetron</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(Akynzeo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9" name="TextBox 8"/>
          <p:cNvSpPr txBox="1"/>
          <p:nvPr/>
        </p:nvSpPr>
        <p:spPr>
          <a:xfrm>
            <a:off x="2209800" y="6581001"/>
            <a:ext cx="6946900" cy="246221"/>
          </a:xfrm>
          <a:prstGeom prst="rect">
            <a:avLst/>
          </a:prstGeom>
          <a:noFill/>
        </p:spPr>
        <p:txBody>
          <a:bodyPr wrap="square" rtlCol="0">
            <a:spAutoFit/>
          </a:bodyPr>
          <a:lstStyle/>
          <a:p>
            <a:pPr algn="r"/>
            <a:r>
              <a:rPr lang="en-US" sz="1000" dirty="0"/>
              <a:t>Akynzeo (</a:t>
            </a:r>
            <a:r>
              <a:rPr lang="en-US" sz="1000" dirty="0" err="1"/>
              <a:t>fosnetupitant</a:t>
            </a:r>
            <a:r>
              <a:rPr lang="en-US" sz="1000" dirty="0"/>
              <a:t> and </a:t>
            </a:r>
            <a:r>
              <a:rPr lang="en-US" sz="1000" dirty="0" err="1"/>
              <a:t>palonosetron</a:t>
            </a:r>
            <a:r>
              <a:rPr lang="en-US" sz="1000" dirty="0"/>
              <a:t>) [prescribing information]. Iselin, NJ: </a:t>
            </a:r>
            <a:r>
              <a:rPr lang="en-US" sz="1000" dirty="0" err="1"/>
              <a:t>Helsinn</a:t>
            </a:r>
            <a:r>
              <a:rPr lang="en-US" sz="1000" dirty="0"/>
              <a:t> Therapeutics (US), </a:t>
            </a:r>
            <a:r>
              <a:rPr lang="en-US" sz="1000" dirty="0" err="1"/>
              <a:t>Inc</a:t>
            </a:r>
            <a:r>
              <a:rPr lang="en-US" sz="1000" dirty="0"/>
              <a:t>; April 2018.</a:t>
            </a:r>
            <a:endParaRPr lang="en-US" sz="1000" dirty="0">
              <a:effectLst/>
            </a:endParaRPr>
          </a:p>
        </p:txBody>
      </p:sp>
    </p:spTree>
    <p:extLst>
      <p:ext uri="{BB962C8B-B14F-4D97-AF65-F5344CB8AC3E}">
        <p14:creationId xmlns:p14="http://schemas.microsoft.com/office/powerpoint/2010/main" val="154768995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3"/>
          </p:nvPr>
        </p:nvSpPr>
        <p:spPr/>
        <p:txBody>
          <a:bodyPr>
            <a:normAutofit/>
          </a:bodyPr>
          <a:lstStyle/>
          <a:p>
            <a:r>
              <a:rPr lang="en-US" b="1" dirty="0" smtClean="0"/>
              <a:t>Clinical Evidence:</a:t>
            </a:r>
          </a:p>
          <a:p>
            <a:pPr lvl="1"/>
            <a:r>
              <a:rPr lang="en-US" dirty="0" smtClean="0"/>
              <a:t>Based on oral formulation</a:t>
            </a:r>
          </a:p>
          <a:p>
            <a:pPr lvl="1"/>
            <a:r>
              <a:rPr lang="en-US" dirty="0" smtClean="0"/>
              <a:t>Akynzeo had improve response (acute and delayed phase) compared to </a:t>
            </a:r>
            <a:r>
              <a:rPr lang="en-US" dirty="0" err="1" smtClean="0"/>
              <a:t>palonsetron</a:t>
            </a:r>
            <a:r>
              <a:rPr lang="en-US" dirty="0" smtClean="0"/>
              <a:t> alone  </a:t>
            </a:r>
          </a:p>
          <a:p>
            <a:pPr lvl="1"/>
            <a:endParaRPr lang="en-US" dirty="0"/>
          </a:p>
          <a:p>
            <a:pPr marL="173037" lvl="1" indent="0">
              <a:buNone/>
            </a:pPr>
            <a:endParaRPr lang="en-US" dirty="0" smtClean="0"/>
          </a:p>
          <a:p>
            <a:pPr lvl="1"/>
            <a:endParaRPr lang="en-US" dirty="0" smtClean="0"/>
          </a:p>
        </p:txBody>
      </p:sp>
      <p:sp>
        <p:nvSpPr>
          <p:cNvPr id="8" name="Title 4"/>
          <p:cNvSpPr>
            <a:spLocks noGrp="1"/>
          </p:cNvSpPr>
          <p:nvPr>
            <p:ph type="ctrTitle"/>
          </p:nvPr>
        </p:nvSpPr>
        <p:spPr>
          <a:xfrm>
            <a:off x="914400" y="914401"/>
            <a:ext cx="8229600" cy="609599"/>
          </a:xfrm>
        </p:spPr>
        <p:txBody>
          <a:bodyPr>
            <a:noAutofit/>
          </a:bodyPr>
          <a:lstStyle/>
          <a:p>
            <a:r>
              <a:rPr lang="en-US" sz="2800" b="1" dirty="0" err="1">
                <a:latin typeface="Arial" panose="020B0604020202020204" pitchFamily="34" charset="0"/>
                <a:cs typeface="Arial" panose="020B0604020202020204" pitchFamily="34" charset="0"/>
              </a:rPr>
              <a:t>Fosnetupitant</a:t>
            </a:r>
            <a:r>
              <a:rPr lang="en-US" sz="2800" b="1" dirty="0">
                <a:latin typeface="Arial" panose="020B0604020202020204" pitchFamily="34" charset="0"/>
                <a:cs typeface="Arial" panose="020B0604020202020204" pitchFamily="34" charset="0"/>
              </a:rPr>
              <a:t> and </a:t>
            </a:r>
            <a:r>
              <a:rPr lang="en-US" sz="2800" b="1" dirty="0" err="1">
                <a:latin typeface="Arial" panose="020B0604020202020204" pitchFamily="34" charset="0"/>
                <a:cs typeface="Arial" panose="020B0604020202020204" pitchFamily="34" charset="0"/>
              </a:rPr>
              <a:t>Palonosetron</a:t>
            </a:r>
            <a:r>
              <a:rPr lang="en-US" sz="2800" b="1" dirty="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(Akynzeo</a:t>
            </a:r>
            <a:r>
              <a:rPr lang="en-US" sz="2800" b="1" baseline="30000" dirty="0" smtClean="0">
                <a:latin typeface="Arial" panose="020B0604020202020204" pitchFamily="34" charset="0"/>
                <a:cs typeface="Arial" panose="020B0604020202020204" pitchFamily="34" charset="0"/>
              </a:rPr>
              <a:t>®</a:t>
            </a:r>
            <a:r>
              <a:rPr lang="en-US" sz="2800" b="1" dirty="0" smtClean="0">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9" name="TextBox 8"/>
          <p:cNvSpPr txBox="1"/>
          <p:nvPr/>
        </p:nvSpPr>
        <p:spPr>
          <a:xfrm>
            <a:off x="2209800" y="6581001"/>
            <a:ext cx="6946900" cy="246221"/>
          </a:xfrm>
          <a:prstGeom prst="rect">
            <a:avLst/>
          </a:prstGeom>
          <a:noFill/>
        </p:spPr>
        <p:txBody>
          <a:bodyPr wrap="square" rtlCol="0">
            <a:spAutoFit/>
          </a:bodyPr>
          <a:lstStyle/>
          <a:p>
            <a:pPr algn="r"/>
            <a:r>
              <a:rPr lang="en-US" sz="1000" dirty="0"/>
              <a:t>Akynzeo (</a:t>
            </a:r>
            <a:r>
              <a:rPr lang="en-US" sz="1000" dirty="0" err="1"/>
              <a:t>fosnetupitant</a:t>
            </a:r>
            <a:r>
              <a:rPr lang="en-US" sz="1000" dirty="0"/>
              <a:t> and </a:t>
            </a:r>
            <a:r>
              <a:rPr lang="en-US" sz="1000" dirty="0" err="1"/>
              <a:t>palonosetron</a:t>
            </a:r>
            <a:r>
              <a:rPr lang="en-US" sz="1000" dirty="0"/>
              <a:t>) [prescribing information]. Iselin, NJ: </a:t>
            </a:r>
            <a:r>
              <a:rPr lang="en-US" sz="1000" dirty="0" err="1"/>
              <a:t>Helsinn</a:t>
            </a:r>
            <a:r>
              <a:rPr lang="en-US" sz="1000" dirty="0"/>
              <a:t> Therapeutics (US), </a:t>
            </a:r>
            <a:r>
              <a:rPr lang="en-US" sz="1000" dirty="0" err="1"/>
              <a:t>Inc</a:t>
            </a:r>
            <a:r>
              <a:rPr lang="en-US" sz="1000" dirty="0"/>
              <a:t>; April 2018.</a:t>
            </a:r>
            <a:endParaRPr lang="en-US" sz="1000" dirty="0">
              <a:effectLst/>
            </a:endParaRPr>
          </a:p>
        </p:txBody>
      </p:sp>
      <p:graphicFrame>
        <p:nvGraphicFramePr>
          <p:cNvPr id="2" name="Table 1"/>
          <p:cNvGraphicFramePr>
            <a:graphicFrameLocks noGrp="1"/>
          </p:cNvGraphicFramePr>
          <p:nvPr>
            <p:extLst>
              <p:ext uri="{D42A27DB-BD31-4B8C-83A1-F6EECF244321}">
                <p14:modId xmlns:p14="http://schemas.microsoft.com/office/powerpoint/2010/main" val="2205312937"/>
              </p:ext>
            </p:extLst>
          </p:nvPr>
        </p:nvGraphicFramePr>
        <p:xfrm>
          <a:off x="2514600" y="3962400"/>
          <a:ext cx="4648200" cy="1188720"/>
        </p:xfrm>
        <a:graphic>
          <a:graphicData uri="http://schemas.openxmlformats.org/drawingml/2006/table">
            <a:tbl>
              <a:tblPr firstRow="1" bandRow="1">
                <a:tableStyleId>{9D7B26C5-4107-4FEC-AEDC-1716B250A1EF}</a:tableStyleId>
              </a:tblPr>
              <a:tblGrid>
                <a:gridCol w="2324100"/>
                <a:gridCol w="2324100"/>
              </a:tblGrid>
              <a:tr h="396240">
                <a:tc>
                  <a:txBody>
                    <a:bodyPr/>
                    <a:lstStyle/>
                    <a:p>
                      <a:r>
                        <a:rPr lang="en-US" dirty="0" smtClean="0"/>
                        <a:t>Formulation</a:t>
                      </a:r>
                      <a:endParaRPr lang="en-US" dirty="0">
                        <a:latin typeface="Arial" panose="020B0604020202020204" pitchFamily="34" charset="0"/>
                        <a:cs typeface="Arial" panose="020B0604020202020204" pitchFamily="34" charset="0"/>
                      </a:endParaRPr>
                    </a:p>
                  </a:txBody>
                  <a:tcPr/>
                </a:tc>
                <a:tc>
                  <a:txBody>
                    <a:bodyPr/>
                    <a:lstStyle/>
                    <a:p>
                      <a:r>
                        <a:rPr lang="en-US" dirty="0" smtClean="0"/>
                        <a:t>Price/unit (AWP)</a:t>
                      </a:r>
                      <a:endParaRPr lang="en-US" dirty="0">
                        <a:latin typeface="Arial" panose="020B0604020202020204" pitchFamily="34" charset="0"/>
                        <a:cs typeface="Arial" panose="020B0604020202020204" pitchFamily="34" charset="0"/>
                      </a:endParaRPr>
                    </a:p>
                  </a:txBody>
                  <a:tcPr/>
                </a:tc>
              </a:tr>
              <a:tr h="396240">
                <a:tc>
                  <a:txBody>
                    <a:bodyPr/>
                    <a:lstStyle/>
                    <a:p>
                      <a:r>
                        <a:rPr lang="en-US" dirty="0" smtClean="0"/>
                        <a:t>Capsule</a:t>
                      </a:r>
                      <a:endParaRPr lang="en-US" dirty="0">
                        <a:latin typeface="Arial" panose="020B0604020202020204" pitchFamily="34" charset="0"/>
                        <a:cs typeface="Arial" panose="020B0604020202020204" pitchFamily="34" charset="0"/>
                      </a:endParaRPr>
                    </a:p>
                  </a:txBody>
                  <a:tcPr/>
                </a:tc>
                <a:tc>
                  <a:txBody>
                    <a:bodyPr/>
                    <a:lstStyle/>
                    <a:p>
                      <a:r>
                        <a:rPr lang="en-US" dirty="0" smtClean="0"/>
                        <a:t>$688.80</a:t>
                      </a:r>
                      <a:endParaRPr lang="en-US" dirty="0">
                        <a:latin typeface="Arial" panose="020B0604020202020204" pitchFamily="34" charset="0"/>
                        <a:cs typeface="Arial" panose="020B0604020202020204" pitchFamily="34" charset="0"/>
                      </a:endParaRPr>
                    </a:p>
                  </a:txBody>
                  <a:tcPr/>
                </a:tc>
              </a:tr>
              <a:tr h="396240">
                <a:tc>
                  <a:txBody>
                    <a:bodyPr/>
                    <a:lstStyle/>
                    <a:p>
                      <a:r>
                        <a:rPr lang="en-US" dirty="0" smtClean="0"/>
                        <a:t>Injection</a:t>
                      </a:r>
                      <a:endParaRPr lang="en-US" dirty="0">
                        <a:latin typeface="Arial" panose="020B0604020202020204" pitchFamily="34" charset="0"/>
                        <a:cs typeface="Arial" panose="020B0604020202020204" pitchFamily="34" charset="0"/>
                      </a:endParaRPr>
                    </a:p>
                  </a:txBody>
                  <a:tcPr/>
                </a:tc>
                <a:tc>
                  <a:txBody>
                    <a:bodyPr/>
                    <a:lstStyle/>
                    <a:p>
                      <a:r>
                        <a:rPr lang="en-US" dirty="0" smtClean="0"/>
                        <a:t>$612.00</a:t>
                      </a: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388217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b="1" dirty="0" smtClean="0"/>
              <a:t>Questions</a:t>
            </a:r>
            <a:endParaRPr lang="en-US" sz="6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3276600"/>
            <a:ext cx="2743200" cy="2743200"/>
          </a:xfrm>
          <a:prstGeom prst="rect">
            <a:avLst/>
          </a:prstGeom>
        </p:spPr>
      </p:pic>
    </p:spTree>
    <p:extLst>
      <p:ext uri="{BB962C8B-B14F-4D97-AF65-F5344CB8AC3E}">
        <p14:creationId xmlns:p14="http://schemas.microsoft.com/office/powerpoint/2010/main" val="3423890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7400" y="6581001"/>
            <a:ext cx="7099300" cy="707886"/>
          </a:xfrm>
          <a:prstGeom prst="rect">
            <a:avLst/>
          </a:prstGeom>
          <a:noFill/>
        </p:spPr>
        <p:txBody>
          <a:bodyPr wrap="square" rtlCol="0">
            <a:spAutoFit/>
          </a:bodyPr>
          <a:lstStyle/>
          <a:p>
            <a:pPr algn="r"/>
            <a:r>
              <a:rPr lang="en-US" sz="1000" dirty="0"/>
              <a:t>Biktarvy (</a:t>
            </a:r>
            <a:r>
              <a:rPr lang="en-US" sz="1000" dirty="0" err="1"/>
              <a:t>bictegravir</a:t>
            </a:r>
            <a:r>
              <a:rPr lang="en-US" sz="1000" dirty="0"/>
              <a:t>, </a:t>
            </a:r>
            <a:r>
              <a:rPr lang="en-US" sz="1000" dirty="0" err="1"/>
              <a:t>emtricitabine</a:t>
            </a:r>
            <a:r>
              <a:rPr lang="en-US" sz="1000" dirty="0"/>
              <a:t>, </a:t>
            </a:r>
            <a:r>
              <a:rPr lang="en-US" sz="1000" dirty="0" err="1"/>
              <a:t>tenofovir</a:t>
            </a:r>
            <a:r>
              <a:rPr lang="en-US" sz="1000" dirty="0"/>
              <a:t> </a:t>
            </a:r>
            <a:r>
              <a:rPr lang="en-US" sz="1000" dirty="0" err="1"/>
              <a:t>alafenamide</a:t>
            </a:r>
            <a:r>
              <a:rPr lang="en-US" sz="1000" dirty="0"/>
              <a:t>) [prescribing information]. Foster City, CA; Gilead Sciences: February 2018.</a:t>
            </a:r>
          </a:p>
          <a:p>
            <a:pPr algn="r"/>
            <a:endParaRPr lang="en-US" sz="1000" dirty="0"/>
          </a:p>
          <a:p>
            <a:pPr algn="r"/>
            <a:r>
              <a:rPr lang="en-US" sz="1000" dirty="0"/>
              <a:t/>
            </a:r>
            <a:br>
              <a:rPr lang="en-US" sz="1000" dirty="0"/>
            </a:br>
            <a:endParaRPr lang="en-US" sz="1000" dirty="0"/>
          </a:p>
        </p:txBody>
      </p:sp>
      <p:pic>
        <p:nvPicPr>
          <p:cNvPr id="2" name="Picture 1"/>
          <p:cNvPicPr>
            <a:picLocks noChangeAspect="1"/>
          </p:cNvPicPr>
          <p:nvPr/>
        </p:nvPicPr>
        <p:blipFill rotWithShape="1">
          <a:blip r:embed="rId3"/>
          <a:srcRect l="28333" t="20661" r="27500" b="23245"/>
          <a:stretch/>
        </p:blipFill>
        <p:spPr>
          <a:xfrm>
            <a:off x="1905000" y="1676400"/>
            <a:ext cx="5892384" cy="4038600"/>
          </a:xfrm>
          <a:prstGeom prst="rect">
            <a:avLst/>
          </a:prstGeom>
        </p:spPr>
      </p:pic>
      <p:sp>
        <p:nvSpPr>
          <p:cNvPr id="6" name="Rectangle 5"/>
          <p:cNvSpPr/>
          <p:nvPr/>
        </p:nvSpPr>
        <p:spPr>
          <a:xfrm>
            <a:off x="1905001" y="2057400"/>
            <a:ext cx="5715000" cy="1600200"/>
          </a:xfrm>
          <a:prstGeom prst="rect">
            <a:avLst/>
          </a:prstGeom>
          <a:noFill/>
          <a:ln w="38100">
            <a:solidFill>
              <a:srgbClr val="790A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ine Callout 1 6"/>
          <p:cNvSpPr/>
          <p:nvPr/>
        </p:nvSpPr>
        <p:spPr>
          <a:xfrm flipH="1">
            <a:off x="236994" y="3392261"/>
            <a:ext cx="1134606" cy="900113"/>
          </a:xfrm>
          <a:prstGeom prst="borderCallout1">
            <a:avLst>
              <a:gd name="adj1" fmla="val 18750"/>
              <a:gd name="adj2" fmla="val -8333"/>
              <a:gd name="adj3" fmla="val -116902"/>
              <a:gd name="adj4" fmla="val -4501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TextBox 8"/>
          <p:cNvSpPr txBox="1"/>
          <p:nvPr/>
        </p:nvSpPr>
        <p:spPr>
          <a:xfrm>
            <a:off x="361532" y="3488783"/>
            <a:ext cx="1424287" cy="523220"/>
          </a:xfrm>
          <a:prstGeom prst="rect">
            <a:avLst/>
          </a:prstGeom>
          <a:noFill/>
        </p:spPr>
        <p:txBody>
          <a:bodyPr wrap="square" rtlCol="0">
            <a:spAutoFit/>
          </a:bodyPr>
          <a:lstStyle/>
          <a:p>
            <a:r>
              <a:rPr lang="en-US" sz="1400" dirty="0" smtClean="0"/>
              <a:t>NI to other regimens </a:t>
            </a:r>
            <a:endParaRPr lang="en-US" sz="1400" dirty="0"/>
          </a:p>
        </p:txBody>
      </p:sp>
      <p:sp>
        <p:nvSpPr>
          <p:cNvPr id="10" name="Title 4"/>
          <p:cNvSpPr>
            <a:spLocks noGrp="1"/>
          </p:cNvSpPr>
          <p:nvPr>
            <p:ph type="ctrTitle"/>
          </p:nvPr>
        </p:nvSpPr>
        <p:spPr>
          <a:xfrm>
            <a:off x="609600" y="520841"/>
            <a:ext cx="8534400" cy="1003159"/>
          </a:xfrm>
        </p:spPr>
        <p:txBody>
          <a:bodyPr>
            <a:noAutofit/>
          </a:bodyPr>
          <a:lstStyle/>
          <a:p>
            <a:r>
              <a:rPr lang="en-US" sz="2600" b="1" dirty="0">
                <a:latin typeface="Arial" panose="020B0604020202020204" pitchFamily="34" charset="0"/>
                <a:cs typeface="Arial" panose="020B0604020202020204" pitchFamily="34" charset="0"/>
              </a:rPr>
              <a:t>B</a:t>
            </a:r>
            <a:r>
              <a:rPr lang="en-US" sz="2600" b="1" dirty="0" smtClean="0">
                <a:latin typeface="Arial" panose="020B0604020202020204" pitchFamily="34" charset="0"/>
                <a:cs typeface="Arial" panose="020B0604020202020204" pitchFamily="34" charset="0"/>
              </a:rPr>
              <a:t>ictegravir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emtricitabine</a:t>
            </a:r>
            <a:r>
              <a:rPr lang="en-US" sz="2600" b="1" dirty="0">
                <a:latin typeface="Arial" panose="020B0604020202020204" pitchFamily="34" charset="0"/>
                <a:cs typeface="Arial" panose="020B0604020202020204" pitchFamily="34" charset="0"/>
              </a:rPr>
              <a:t>, and </a:t>
            </a:r>
            <a:r>
              <a:rPr lang="en-US" sz="2600" b="1" dirty="0" err="1">
                <a:latin typeface="Arial" panose="020B0604020202020204" pitchFamily="34" charset="0"/>
                <a:cs typeface="Arial" panose="020B0604020202020204" pitchFamily="34" charset="0"/>
              </a:rPr>
              <a:t>tenofovir</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alafenamide</a:t>
            </a:r>
            <a:r>
              <a:rPr lang="en-US" sz="2600" b="1" dirty="0">
                <a:latin typeface="Arial" panose="020B0604020202020204" pitchFamily="34" charset="0"/>
                <a:cs typeface="Arial" panose="020B0604020202020204" pitchFamily="34" charset="0"/>
              </a:rPr>
              <a:t> </a:t>
            </a:r>
            <a:r>
              <a:rPr lang="en-US" sz="2600" b="1" dirty="0" smtClean="0">
                <a:latin typeface="Arial" panose="020B0604020202020204" pitchFamily="34" charset="0"/>
                <a:cs typeface="Arial" panose="020B0604020202020204" pitchFamily="34" charset="0"/>
              </a:rPr>
              <a:t>(Biktarvy</a:t>
            </a:r>
            <a:r>
              <a:rPr lang="en-US" sz="2600" b="1" baseline="30000" dirty="0" smtClean="0">
                <a:latin typeface="Arial" panose="020B0604020202020204" pitchFamily="34" charset="0"/>
                <a:cs typeface="Arial" panose="020B0604020202020204" pitchFamily="34" charset="0"/>
              </a:rPr>
              <a:t>®</a:t>
            </a:r>
            <a:r>
              <a:rPr lang="en-US" sz="2600" b="1" dirty="0" smtClean="0">
                <a:latin typeface="Arial" panose="020B0604020202020204" pitchFamily="34" charset="0"/>
                <a:cs typeface="Arial" panose="020B0604020202020204" pitchFamily="34" charset="0"/>
              </a:rPr>
              <a:t>) </a:t>
            </a:r>
            <a:br>
              <a:rPr lang="en-US" sz="2600" b="1" dirty="0" smtClean="0">
                <a:latin typeface="Arial" panose="020B0604020202020204" pitchFamily="34" charset="0"/>
                <a:cs typeface="Arial" panose="020B0604020202020204" pitchFamily="34" charset="0"/>
              </a:rPr>
            </a:br>
            <a:endParaRPr lang="en-US" sz="2600" b="1" dirty="0">
              <a:latin typeface="Arial" panose="020B0604020202020204" pitchFamily="34" charset="0"/>
              <a:cs typeface="Arial" panose="020B0604020202020204" pitchFamily="34" charset="0"/>
            </a:endParaRPr>
          </a:p>
        </p:txBody>
      </p:sp>
      <p:sp>
        <p:nvSpPr>
          <p:cNvPr id="11" name="TextBox 10"/>
          <p:cNvSpPr txBox="1"/>
          <p:nvPr/>
        </p:nvSpPr>
        <p:spPr>
          <a:xfrm>
            <a:off x="3276600" y="5927404"/>
            <a:ext cx="3505200" cy="461665"/>
          </a:xfrm>
          <a:prstGeom prst="rect">
            <a:avLst/>
          </a:prstGeom>
          <a:noFill/>
        </p:spPr>
        <p:txBody>
          <a:bodyPr wrap="square" rtlCol="0">
            <a:spAutoFit/>
          </a:bodyPr>
          <a:lstStyle/>
          <a:p>
            <a:r>
              <a:rPr lang="en-US" sz="2400" b="1" dirty="0" smtClean="0">
                <a:solidFill>
                  <a:srgbClr val="790A24"/>
                </a:solidFill>
              </a:rPr>
              <a:t>Switched to </a:t>
            </a:r>
            <a:r>
              <a:rPr lang="en-US" sz="2400" b="1" dirty="0" err="1" smtClean="0">
                <a:solidFill>
                  <a:srgbClr val="790A24"/>
                </a:solidFill>
              </a:rPr>
              <a:t>Biktarvy</a:t>
            </a:r>
            <a:r>
              <a:rPr lang="en-US" sz="2400" b="1" dirty="0" smtClean="0">
                <a:solidFill>
                  <a:srgbClr val="790A24"/>
                </a:solidFill>
              </a:rPr>
              <a:t> </a:t>
            </a:r>
            <a:endParaRPr lang="en-US" sz="2400" b="1" dirty="0">
              <a:solidFill>
                <a:srgbClr val="790A24"/>
              </a:solidFill>
            </a:endParaRPr>
          </a:p>
        </p:txBody>
      </p:sp>
    </p:spTree>
    <p:extLst>
      <p:ext uri="{BB962C8B-B14F-4D97-AF65-F5344CB8AC3E}">
        <p14:creationId xmlns:p14="http://schemas.microsoft.com/office/powerpoint/2010/main" val="59052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theme/theme1.xml><?xml version="1.0" encoding="utf-8"?>
<a:theme xmlns:a="http://schemas.openxmlformats.org/drawingml/2006/main" name="UAMS –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AMS –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131600</TotalTime>
  <Words>6450</Words>
  <Application>Microsoft Office PowerPoint</Application>
  <PresentationFormat>On-screen Show (4:3)</PresentationFormat>
  <Paragraphs>956</Paragraphs>
  <Slides>82</Slides>
  <Notes>71</Notes>
  <HiddenSlides>1</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82</vt:i4>
      </vt:variant>
    </vt:vector>
  </HeadingPairs>
  <TitlesOfParts>
    <vt:vector size="92" baseType="lpstr">
      <vt:lpstr>Arial</vt:lpstr>
      <vt:lpstr>Arial</vt:lpstr>
      <vt:lpstr>Calibri</vt:lpstr>
      <vt:lpstr>Times New Roman</vt:lpstr>
      <vt:lpstr>UAMS – Gray</vt:lpstr>
      <vt:lpstr>UAMS – Red</vt:lpstr>
      <vt:lpstr>Custom Design</vt:lpstr>
      <vt:lpstr>1_Custom Design</vt:lpstr>
      <vt:lpstr>2_Custom Design</vt:lpstr>
      <vt:lpstr>3_Custom Design</vt:lpstr>
      <vt:lpstr>New Drug Update  2018</vt:lpstr>
      <vt:lpstr>Disclosures</vt:lpstr>
      <vt:lpstr>Objectives </vt:lpstr>
      <vt:lpstr>PowerPoint Presentation</vt:lpstr>
      <vt:lpstr>HIV</vt:lpstr>
      <vt:lpstr>Bictegravir, emtricitabine, and tenofovir alafenamide (Biktarvy®)  </vt:lpstr>
      <vt:lpstr>Bictegravir, emtricitabine, and tenofovir alafenamide (Biktarvy®)  </vt:lpstr>
      <vt:lpstr>Bictegravir, emtricitabine, and tenofovir alafenamide (Biktarvy®)  </vt:lpstr>
      <vt:lpstr>Bictegravir, emtricitabine, and tenofovir alafenamide (Biktarvy®)  </vt:lpstr>
      <vt:lpstr>PowerPoint Presentation</vt:lpstr>
      <vt:lpstr>Ibalizumab-uiyk (Trogarzo®) </vt:lpstr>
      <vt:lpstr>Ibalizumab-uiyk (Trogarzo®) </vt:lpstr>
      <vt:lpstr>Ibalizumab-uiyk (Trogarzo®) </vt:lpstr>
      <vt:lpstr>Ibalizumab-uiyk (Trogarzo®) </vt:lpstr>
      <vt:lpstr>Cystic Fibrosis </vt:lpstr>
      <vt:lpstr>Tezacaftor and ivacaftor (Symdeko®) </vt:lpstr>
      <vt:lpstr>Tezacaftor and ivacaftor (Symdeko®) </vt:lpstr>
      <vt:lpstr>Tezacaftor and ivacaftor (Symdeko®) </vt:lpstr>
      <vt:lpstr>Tezacaftor and ivacaftor (Symdeko®) </vt:lpstr>
      <vt:lpstr>Tezacaftor and ivacaftor (Symdeko®) </vt:lpstr>
      <vt:lpstr>Tezacaftor and ivacaftor (Symdeko®) </vt:lpstr>
      <vt:lpstr>Tezacaftor and ivacaftor (Symdeko®) </vt:lpstr>
      <vt:lpstr>PowerPoint Presentation</vt:lpstr>
      <vt:lpstr>Question 1</vt:lpstr>
      <vt:lpstr>Neurology</vt:lpstr>
      <vt:lpstr>Cannabidiol (Epidiolex®) </vt:lpstr>
      <vt:lpstr>Cannabidiol (Epidiolex®) </vt:lpstr>
      <vt:lpstr>Erenumab-aooe (Aimovig®) </vt:lpstr>
      <vt:lpstr>Erenumab-aooe (Aimovig®) </vt:lpstr>
      <vt:lpstr>Erenumab-aooe (Aimovig®) </vt:lpstr>
      <vt:lpstr>Erenumab-aooe (Aimovig®) </vt:lpstr>
      <vt:lpstr>Infectious Disease </vt:lpstr>
      <vt:lpstr>Plazomicin (Zemdri®) </vt:lpstr>
      <vt:lpstr>Plazomicin (Zemdri®) </vt:lpstr>
      <vt:lpstr>Plazomicin (Zemdri®) </vt:lpstr>
      <vt:lpstr>Question 2</vt:lpstr>
      <vt:lpstr>Immune Modulators</vt:lpstr>
      <vt:lpstr>Tildrakizumab (Ilumya®) </vt:lpstr>
      <vt:lpstr>Tildrakizumab (Ilumya®) </vt:lpstr>
      <vt:lpstr>Tildrakizumab (Ilumya®) </vt:lpstr>
      <vt:lpstr>Tildrakizumab (Ilumya®) </vt:lpstr>
      <vt:lpstr>PowerPoint Presentation</vt:lpstr>
      <vt:lpstr>Baricitinib (Olumiant®) </vt:lpstr>
      <vt:lpstr>Baricitinib (Olumiant®) </vt:lpstr>
      <vt:lpstr>Baricitinib (Olumiant®) </vt:lpstr>
      <vt:lpstr>Baricitinib (Olumiant®) </vt:lpstr>
      <vt:lpstr>Other</vt:lpstr>
      <vt:lpstr>Burosumab-twza (Crysvita®) </vt:lpstr>
      <vt:lpstr>Burosumab-twza (Crysvita®) </vt:lpstr>
      <vt:lpstr>Burosumab-twza (Crysvita®) </vt:lpstr>
      <vt:lpstr>Burosumab-twza (Crysvita®) </vt:lpstr>
      <vt:lpstr>Sodium Zirconium Cyclosilicate (Lokelma®) </vt:lpstr>
      <vt:lpstr>Sodium Zirconium Cyclosilicate (Lokelma®) </vt:lpstr>
      <vt:lpstr>Elagolix sodium (Orilissa®) </vt:lpstr>
      <vt:lpstr>Elagolix sodium (Orilissa®) </vt:lpstr>
      <vt:lpstr>Elagolix sodium (Orilissa®) </vt:lpstr>
      <vt:lpstr>Lofexidine (Lucemyra®) </vt:lpstr>
      <vt:lpstr>Lofexidine (Lucemyra®) </vt:lpstr>
      <vt:lpstr>Lofexidine (Lucemyra®) </vt:lpstr>
      <vt:lpstr>Oncology/Hematology </vt:lpstr>
      <vt:lpstr>Fostamatinib (Tavalisse®) </vt:lpstr>
      <vt:lpstr>Fostamatinib (Tavalisse®) </vt:lpstr>
      <vt:lpstr>Fostamatinib (Tavalisse®) </vt:lpstr>
      <vt:lpstr>Avatrombopag (Doptelet®) </vt:lpstr>
      <vt:lpstr>Avatrombopag (Doptelet®) </vt:lpstr>
      <vt:lpstr>Avatrombopag (Doptelet®) </vt:lpstr>
      <vt:lpstr>Avatrombopag (Doptelet®) </vt:lpstr>
      <vt:lpstr>Lusutrombopag (Mulpleta®) </vt:lpstr>
      <vt:lpstr>Lusutrombopag (Mulpleta®) </vt:lpstr>
      <vt:lpstr>Lusutrombopag (Mulpleta®) </vt:lpstr>
      <vt:lpstr>Apalutamide (Erleada®)</vt:lpstr>
      <vt:lpstr>Apalutamide (Erleada®)</vt:lpstr>
      <vt:lpstr>Apalutamide (Erleada®)</vt:lpstr>
      <vt:lpstr>Apalutamide (Erleada®)</vt:lpstr>
      <vt:lpstr>Ivosidenib (Tibsovo®) </vt:lpstr>
      <vt:lpstr>Ivosidenib (Tibsovo®) </vt:lpstr>
      <vt:lpstr>Ivosidenib (Tibsovo®) </vt:lpstr>
      <vt:lpstr>Question 3</vt:lpstr>
      <vt:lpstr>Fosnetupitant and Palonosetron (Akynzeo®) </vt:lpstr>
      <vt:lpstr>Fosnetupitant and Palonosetron (Akynzeo®) </vt:lpstr>
      <vt:lpstr>Fosnetupitant and Palonosetron (Akynzeo®) </vt:lpstr>
      <vt:lpstr>Questions</vt:lpstr>
    </vt:vector>
  </TitlesOfParts>
  <Company>UAMS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sam</dc:creator>
  <cp:lastModifiedBy>Kimberly I. Young</cp:lastModifiedBy>
  <cp:revision>489</cp:revision>
  <cp:lastPrinted>2018-09-12T20:48:51Z</cp:lastPrinted>
  <dcterms:created xsi:type="dcterms:W3CDTF">2012-06-27T20:39:58Z</dcterms:created>
  <dcterms:modified xsi:type="dcterms:W3CDTF">2018-10-10T14:59:27Z</dcterms:modified>
</cp:coreProperties>
</file>