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1" r:id="rId3"/>
    <p:sldId id="280" r:id="rId4"/>
    <p:sldId id="267" r:id="rId5"/>
    <p:sldId id="268" r:id="rId6"/>
    <p:sldId id="271" r:id="rId7"/>
    <p:sldId id="270" r:id="rId8"/>
    <p:sldId id="272" r:id="rId9"/>
    <p:sldId id="257" r:id="rId10"/>
    <p:sldId id="273" r:id="rId11"/>
    <p:sldId id="274" r:id="rId12"/>
    <p:sldId id="275" r:id="rId13"/>
    <p:sldId id="276" r:id="rId14"/>
    <p:sldId id="277" r:id="rId15"/>
    <p:sldId id="288" r:id="rId16"/>
    <p:sldId id="289" r:id="rId17"/>
    <p:sldId id="261" r:id="rId18"/>
    <p:sldId id="286" r:id="rId19"/>
    <p:sldId id="287" r:id="rId20"/>
    <p:sldId id="290" r:id="rId21"/>
    <p:sldId id="259" r:id="rId22"/>
    <p:sldId id="266" r:id="rId23"/>
    <p:sldId id="292" r:id="rId24"/>
    <p:sldId id="258" r:id="rId25"/>
    <p:sldId id="29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89517" autoAdjust="0"/>
  </p:normalViewPr>
  <p:slideViewPr>
    <p:cSldViewPr snapToGrid="0">
      <p:cViewPr varScale="1">
        <p:scale>
          <a:sx n="103" d="100"/>
          <a:sy n="103" d="100"/>
        </p:scale>
        <p:origin x="82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8440B-46C3-438B-BBD4-8A292B1EBEBA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A5E7C-C6C1-4053-9039-167ED629D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39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A5E7C-C6C1-4053-9039-167ED629D87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32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 smtClean="0"/>
              <a:t>“The tendency to conformity in our society is so strong that reasonably intelligent and well-meaning young people are willing to call white black. This is a matter of concern.”</a:t>
            </a:r>
          </a:p>
          <a:p>
            <a:pPr marL="0" indent="0" algn="r">
              <a:buNone/>
            </a:pPr>
            <a:r>
              <a:rPr lang="en-US" sz="1200" dirty="0" smtClean="0"/>
              <a:t>-Solomon Asch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A5E7C-C6C1-4053-9039-167ED629D87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2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A32-597F-478A-A046-35F9ADBEBFE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50C6-0A66-4756-B02D-B878C4204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04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A32-597F-478A-A046-35F9ADBEBFE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50C6-0A66-4756-B02D-B878C4204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1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A32-597F-478A-A046-35F9ADBEBFE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50C6-0A66-4756-B02D-B878C4204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89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A32-597F-478A-A046-35F9ADBEBFE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50C6-0A66-4756-B02D-B878C4204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7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A32-597F-478A-A046-35F9ADBEBFE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50C6-0A66-4756-B02D-B878C4204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2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A32-597F-478A-A046-35F9ADBEBFE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50C6-0A66-4756-B02D-B878C4204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9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A32-597F-478A-A046-35F9ADBEBFE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50C6-0A66-4756-B02D-B878C4204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62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A32-597F-478A-A046-35F9ADBEBFE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50C6-0A66-4756-B02D-B878C4204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35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A32-597F-478A-A046-35F9ADBEBFE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50C6-0A66-4756-B02D-B878C4204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86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A32-597F-478A-A046-35F9ADBEBFE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50C6-0A66-4756-B02D-B878C4204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A32-597F-478A-A046-35F9ADBEBFE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50C6-0A66-4756-B02D-B878C4204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6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CAA32-597F-478A-A046-35F9ADBEBFE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750C6-0A66-4756-B02D-B878C4204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Ay6EawKKME" TargetMode="External"/><Relationship Id="rId2" Type="http://schemas.openxmlformats.org/officeDocument/2006/relationships/hyperlink" Target="https://people.com/archive/cleared-for-takeoff-vol-41-no-16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Ay6EawKKME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Practices and Principles of Leadership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79115"/>
            <a:ext cx="9144000" cy="1655762"/>
          </a:xfrm>
        </p:spPr>
        <p:txBody>
          <a:bodyPr/>
          <a:lstStyle/>
          <a:p>
            <a:r>
              <a:rPr lang="en-US" dirty="0" smtClean="0"/>
              <a:t>Josh Bright, </a:t>
            </a:r>
            <a:r>
              <a:rPr lang="en-US" dirty="0" err="1" smtClean="0"/>
              <a:t>PharmD</a:t>
            </a:r>
            <a:endParaRPr lang="en-US" dirty="0" smtClean="0"/>
          </a:p>
          <a:p>
            <a:r>
              <a:rPr lang="en-US" dirty="0" smtClean="0"/>
              <a:t>Drew Jensen, </a:t>
            </a:r>
            <a:r>
              <a:rPr lang="en-US" dirty="0" err="1" smtClean="0"/>
              <a:t>PharmD</a:t>
            </a:r>
            <a:endParaRPr lang="en-US" dirty="0" smtClean="0"/>
          </a:p>
          <a:p>
            <a:r>
              <a:rPr lang="en-US" dirty="0" smtClean="0"/>
              <a:t>North Arkansas Regional Medical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48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675249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2858" y="747145"/>
            <a:ext cx="71761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 smtClean="0"/>
              <a:t>Defining a Tribe</a:t>
            </a:r>
            <a:endParaRPr lang="en-US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4560847" y="4724413"/>
            <a:ext cx="71761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/>
              <a:t>A group of </a:t>
            </a:r>
            <a:r>
              <a:rPr lang="en-US" sz="4800" dirty="0" smtClean="0">
                <a:solidFill>
                  <a:srgbClr val="FF0000"/>
                </a:solidFill>
              </a:rPr>
              <a:t>between 20 and 150</a:t>
            </a:r>
            <a:r>
              <a:rPr lang="en-US" sz="4800" dirty="0" smtClean="0"/>
              <a:t> people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4681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756031" y="605450"/>
            <a:ext cx="3423095" cy="3427091"/>
            <a:chOff x="5072835" y="2117413"/>
            <a:chExt cx="3423095" cy="3427091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9846" y="2688911"/>
              <a:ext cx="766171" cy="80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4963" y="4500563"/>
              <a:ext cx="766171" cy="80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835" y="4343401"/>
              <a:ext cx="766171" cy="80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348" y="4734879"/>
              <a:ext cx="766171" cy="80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1433" y="2409833"/>
              <a:ext cx="766171" cy="80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348" y="3828099"/>
              <a:ext cx="766171" cy="80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9144" y="2966094"/>
              <a:ext cx="766171" cy="80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2932" y="3602358"/>
              <a:ext cx="766171" cy="80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8395" y="3203261"/>
              <a:ext cx="766171" cy="80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9759" y="4134803"/>
              <a:ext cx="766171" cy="80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3484" y="2117413"/>
              <a:ext cx="766171" cy="80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761" y="3498536"/>
              <a:ext cx="766171" cy="80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85" y="5314916"/>
            <a:ext cx="718647" cy="79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199485" y="3868838"/>
            <a:ext cx="2922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“Life sucks.”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1158795" y="1057136"/>
            <a:ext cx="3996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“No point in values.”</a:t>
            </a:r>
            <a:endParaRPr lang="en-US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4450537" y="2676283"/>
            <a:ext cx="3509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“It’s not fair.”</a:t>
            </a:r>
            <a:endParaRPr lang="en-US" sz="4000" dirty="0"/>
          </a:p>
        </p:txBody>
      </p:sp>
      <p:sp>
        <p:nvSpPr>
          <p:cNvPr id="24" name="Oval Callout 23"/>
          <p:cNvSpPr/>
          <p:nvPr/>
        </p:nvSpPr>
        <p:spPr>
          <a:xfrm>
            <a:off x="998033" y="3351248"/>
            <a:ext cx="2988527" cy="1743067"/>
          </a:xfrm>
          <a:prstGeom prst="wedgeEllipseCallou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716628" y="5187390"/>
            <a:ext cx="3229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 smtClean="0">
                <a:solidFill>
                  <a:srgbClr val="FF0000"/>
                </a:solidFill>
              </a:rPr>
              <a:t>Stage 1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0" name="Oval Callout 29"/>
          <p:cNvSpPr/>
          <p:nvPr/>
        </p:nvSpPr>
        <p:spPr>
          <a:xfrm>
            <a:off x="4342886" y="2215084"/>
            <a:ext cx="2988527" cy="1743067"/>
          </a:xfrm>
          <a:prstGeom prst="wedgeEllipseCallou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Callout 30"/>
          <p:cNvSpPr/>
          <p:nvPr/>
        </p:nvSpPr>
        <p:spPr>
          <a:xfrm>
            <a:off x="796382" y="709032"/>
            <a:ext cx="3391827" cy="2079299"/>
          </a:xfrm>
          <a:prstGeom prst="wedgeEllipseCallou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807802" y="988900"/>
            <a:ext cx="3996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“That’s not</a:t>
            </a:r>
          </a:p>
          <a:p>
            <a:r>
              <a:rPr lang="en-US" sz="4000" dirty="0" smtClean="0"/>
              <a:t>possible.”</a:t>
            </a:r>
            <a:endParaRPr lang="en-US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8253125" y="2882117"/>
            <a:ext cx="3509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“It’s against policy.”</a:t>
            </a:r>
            <a:endParaRPr lang="en-US" sz="4000" dirty="0"/>
          </a:p>
        </p:txBody>
      </p:sp>
      <p:sp>
        <p:nvSpPr>
          <p:cNvPr id="24" name="Oval Callout 23"/>
          <p:cNvSpPr/>
          <p:nvPr/>
        </p:nvSpPr>
        <p:spPr>
          <a:xfrm>
            <a:off x="4290335" y="3127495"/>
            <a:ext cx="2988527" cy="1743067"/>
          </a:xfrm>
          <a:prstGeom prst="wedgeEllipseCallou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716628" y="5187390"/>
            <a:ext cx="3229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 smtClean="0">
                <a:solidFill>
                  <a:srgbClr val="FF0000"/>
                </a:solidFill>
              </a:rPr>
              <a:t>Stage 2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16" y="1881121"/>
            <a:ext cx="766171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66" y="4943699"/>
            <a:ext cx="766171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194" y="2540962"/>
            <a:ext cx="766171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34" y="2284417"/>
            <a:ext cx="766171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143" y="3864386"/>
            <a:ext cx="766171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972" y="840995"/>
            <a:ext cx="766171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01" y="3337185"/>
            <a:ext cx="766171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C498"/>
              </a:clrFrom>
              <a:clrTo>
                <a:srgbClr val="F9C49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939" y="4960957"/>
            <a:ext cx="718647" cy="79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803747" y="3350725"/>
            <a:ext cx="2532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“My life sucks.”</a:t>
            </a:r>
            <a:endParaRPr lang="en-US" sz="4000" dirty="0"/>
          </a:p>
        </p:txBody>
      </p:sp>
      <p:sp>
        <p:nvSpPr>
          <p:cNvPr id="51" name="Oval Callout 50"/>
          <p:cNvSpPr/>
          <p:nvPr/>
        </p:nvSpPr>
        <p:spPr>
          <a:xfrm>
            <a:off x="5330283" y="779085"/>
            <a:ext cx="3204949" cy="1911661"/>
          </a:xfrm>
          <a:prstGeom prst="wedgeEllipseCallou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Callout 51"/>
          <p:cNvSpPr/>
          <p:nvPr/>
        </p:nvSpPr>
        <p:spPr>
          <a:xfrm>
            <a:off x="7772402" y="2574415"/>
            <a:ext cx="3389970" cy="2018371"/>
          </a:xfrm>
          <a:prstGeom prst="wedgeEllipseCallou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6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Competition Competitive advantage Business Clip art - climbi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577" y="947312"/>
            <a:ext cx="5910688" cy="591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409619" y="2304396"/>
            <a:ext cx="3996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“I / Me / Mine.”</a:t>
            </a:r>
            <a:endParaRPr lang="en-US" sz="4000" dirty="0"/>
          </a:p>
        </p:txBody>
      </p:sp>
      <p:sp>
        <p:nvSpPr>
          <p:cNvPr id="24" name="Oval Callout 23"/>
          <p:cNvSpPr/>
          <p:nvPr/>
        </p:nvSpPr>
        <p:spPr>
          <a:xfrm>
            <a:off x="1202366" y="430708"/>
            <a:ext cx="2988527" cy="1743067"/>
          </a:xfrm>
          <a:prstGeom prst="wedgeEllipseCallout">
            <a:avLst/>
          </a:prstGeom>
          <a:noFill/>
          <a:ln w="28575">
            <a:solidFill>
              <a:schemeClr val="tx1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716628" y="5187390"/>
            <a:ext cx="3229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 smtClean="0">
                <a:solidFill>
                  <a:srgbClr val="FF0000"/>
                </a:solidFill>
              </a:rPr>
              <a:t>Stage 3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5277" y="802887"/>
            <a:ext cx="3144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“I’m great!</a:t>
            </a:r>
          </a:p>
          <a:p>
            <a:r>
              <a:rPr lang="en-US" sz="2800" dirty="0" smtClean="0"/>
              <a:t>(and you’re not).”</a:t>
            </a:r>
          </a:p>
        </p:txBody>
      </p:sp>
      <p:sp>
        <p:nvSpPr>
          <p:cNvPr id="22" name="Oval Callout 21"/>
          <p:cNvSpPr/>
          <p:nvPr/>
        </p:nvSpPr>
        <p:spPr>
          <a:xfrm>
            <a:off x="7296049" y="1756994"/>
            <a:ext cx="3674433" cy="2007053"/>
          </a:xfrm>
          <a:prstGeom prst="wedgeEllipseCallout">
            <a:avLst/>
          </a:prstGeom>
          <a:noFill/>
          <a:ln w="28575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3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8528373" y="290279"/>
            <a:ext cx="3229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 smtClean="0">
                <a:solidFill>
                  <a:srgbClr val="FF0000"/>
                </a:solidFill>
              </a:rPr>
              <a:t>Stage 4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15538" y="1500887"/>
            <a:ext cx="42784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“We’re the </a:t>
            </a:r>
          </a:p>
          <a:p>
            <a:r>
              <a:rPr lang="en-US" sz="4400" dirty="0" smtClean="0"/>
              <a:t>best!”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2820284" y="1282393"/>
            <a:ext cx="3469003" cy="1779036"/>
          </a:xfrm>
          <a:prstGeom prst="wedgeEllipseCallou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4" descr="Image result for tug of war clipart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68" y="3368006"/>
            <a:ext cx="11556265" cy="348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28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16628" y="5187390"/>
            <a:ext cx="3229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 smtClean="0">
                <a:solidFill>
                  <a:srgbClr val="FF0000"/>
                </a:solidFill>
              </a:rPr>
              <a:t>Stage 5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4674" y="4272470"/>
            <a:ext cx="3146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“A miracle.”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7348654" y="1438508"/>
            <a:ext cx="3752561" cy="1836286"/>
          </a:xfrm>
          <a:prstGeom prst="wedgeEllipseCallou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57937" y="883853"/>
            <a:ext cx="26567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“Life is </a:t>
            </a:r>
          </a:p>
          <a:p>
            <a:r>
              <a:rPr lang="en-US" sz="4400" dirty="0"/>
              <a:t>g</a:t>
            </a:r>
            <a:r>
              <a:rPr lang="en-US" sz="4400" dirty="0" smtClean="0"/>
              <a:t>reat!”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2672753" y="758712"/>
            <a:ext cx="3640872" cy="1696833"/>
          </a:xfrm>
          <a:prstGeom prst="wedgeEllipseCallou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93348" y="1651039"/>
            <a:ext cx="31465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“We did the </a:t>
            </a:r>
          </a:p>
          <a:p>
            <a:r>
              <a:rPr lang="en-US" sz="4400" dirty="0"/>
              <a:t>i</a:t>
            </a:r>
            <a:r>
              <a:rPr lang="en-US" sz="4400" dirty="0" smtClean="0"/>
              <a:t>mpossible.”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5624773" y="3821125"/>
            <a:ext cx="3752561" cy="1836286"/>
          </a:xfrm>
          <a:prstGeom prst="wedgeEllipseCallou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72" y="2686050"/>
            <a:ext cx="535305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8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8145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dirty="0" smtClean="0"/>
              <a:t>What percentage of your time is spent helping your direct reports succeed?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7151"/>
            <a:ext cx="10515600" cy="387981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600" dirty="0" smtClean="0"/>
              <a:t>&lt; 20%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dirty="0" smtClean="0"/>
              <a:t>20-39%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dirty="0" smtClean="0"/>
              <a:t>40-59%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dirty="0" smtClean="0"/>
              <a:t>60-79%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dirty="0" smtClean="0"/>
              <a:t>&gt; 80%</a:t>
            </a:r>
          </a:p>
        </p:txBody>
      </p:sp>
    </p:spTree>
    <p:extLst>
      <p:ext uri="{BB962C8B-B14F-4D97-AF65-F5344CB8AC3E}">
        <p14:creationId xmlns:p14="http://schemas.microsoft.com/office/powerpoint/2010/main" val="224266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8" y="2884518"/>
            <a:ext cx="12177452" cy="39475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906087"/>
            <a:ext cx="10515600" cy="4057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000" dirty="0" smtClean="0"/>
              <a:t>“Hi. My name is Herb Kelleher. Thank you for flying my airline. Can I get you something to drink?”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45302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310" y="911536"/>
            <a:ext cx="1124031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“If you’re not in the process of getting rid of a lieutenant, bend over backward to help him get his job done.” </a:t>
            </a:r>
          </a:p>
          <a:p>
            <a:pPr algn="r"/>
            <a:endParaRPr lang="en-US" sz="5400" dirty="0" smtClean="0"/>
          </a:p>
          <a:p>
            <a:pPr algn="r"/>
            <a:r>
              <a:rPr lang="en-US" sz="5400" dirty="0" smtClean="0"/>
              <a:t>-Steven Sample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27344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4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The presenters have no conflicts of interest, real or apparent, and no financial interests in any company, product, or service to disclose.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0433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12180887" cy="728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7" descr="Accidente icono grat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1" descr="Accidente icono grat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7" name="Picture 13" descr="Clip Art People Falling Clipart #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146" y="3397698"/>
            <a:ext cx="4016310" cy="346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+mn-lt"/>
              </a:rPr>
              <a:t>Dangers of “Binary thinking</a:t>
            </a:r>
            <a:r>
              <a:rPr lang="en-US" sz="5400" dirty="0" smtClean="0">
                <a:latin typeface="+mn-lt"/>
              </a:rPr>
              <a:t>”</a:t>
            </a:r>
            <a:endParaRPr lang="en-US" sz="5400" dirty="0"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dirty="0" smtClean="0"/>
              <a:t>① Closing your mind to future ideas</a:t>
            </a:r>
          </a:p>
          <a:p>
            <a:pPr marL="0" indent="0">
              <a:buNone/>
            </a:pPr>
            <a:r>
              <a:rPr lang="en-US" sz="4800" dirty="0" smtClean="0"/>
              <a:t>② Flip-flopping</a:t>
            </a:r>
          </a:p>
          <a:p>
            <a:pPr marL="0" indent="0">
              <a:buNone/>
            </a:pPr>
            <a:r>
              <a:rPr lang="en-US" sz="4800" dirty="0" smtClean="0"/>
              <a:t>③ Group think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82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566" y="296506"/>
            <a:ext cx="7690869" cy="63065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937" y="6209152"/>
            <a:ext cx="11218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card on the left is for reference, the one on the right shows the comparison lines.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05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03" y="1392073"/>
            <a:ext cx="9274224" cy="546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717" y="470045"/>
            <a:ext cx="3653977" cy="279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02619" y="3530930"/>
            <a:ext cx="2866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(if only you try)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6000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john quincy adams on leadershi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121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Asch, Solomon. </a:t>
            </a:r>
            <a:r>
              <a:rPr lang="en-US" sz="2000" i="1" dirty="0"/>
              <a:t>Opinions and Social Pressure</a:t>
            </a:r>
            <a:r>
              <a:rPr lang="en-US" sz="2000" dirty="0"/>
              <a:t>. Scientific American, November 1955, Volume 193, No. 5, pp. 31-35.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/>
              <a:t>Cadley</a:t>
            </a:r>
            <a:r>
              <a:rPr lang="en-US" sz="2000" dirty="0" smtClean="0"/>
              <a:t>, John. </a:t>
            </a:r>
            <a:r>
              <a:rPr lang="en-US" sz="2000" i="1" dirty="0" smtClean="0"/>
              <a:t>Leadership</a:t>
            </a:r>
            <a:r>
              <a:rPr lang="en-US" sz="2000" dirty="0" smtClean="0"/>
              <a:t>. Toastmaster Magazine, August 2018, p. 30.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Logan</a:t>
            </a:r>
            <a:r>
              <a:rPr lang="en-US" sz="2000" dirty="0"/>
              <a:t>, David, John P. King, and </a:t>
            </a:r>
            <a:r>
              <a:rPr lang="en-US" sz="2000" dirty="0" err="1"/>
              <a:t>Halee</a:t>
            </a:r>
            <a:r>
              <a:rPr lang="en-US" sz="2000" dirty="0"/>
              <a:t> Fischer-Wright. </a:t>
            </a:r>
            <a:r>
              <a:rPr lang="en-US" sz="2000" i="1" dirty="0"/>
              <a:t>Tribal Leadership: Leveraging Natural Groups to Build a Thriving Organization</a:t>
            </a:r>
            <a:r>
              <a:rPr lang="en-US" sz="2000" dirty="0"/>
              <a:t>. New York, HarperCollins, 2012.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Reed, Susan. </a:t>
            </a:r>
            <a:r>
              <a:rPr lang="en-US" sz="2000" i="1" dirty="0"/>
              <a:t>Cleared for Takeoff</a:t>
            </a:r>
            <a:r>
              <a:rPr lang="en-US" sz="2000" dirty="0"/>
              <a:t>. People Magazine, May 1994, volume 41, no. 16. </a:t>
            </a:r>
            <a:r>
              <a:rPr lang="en-US" sz="2000" dirty="0" err="1"/>
              <a:t>Retreived</a:t>
            </a:r>
            <a:r>
              <a:rPr lang="en-US" sz="2000" dirty="0"/>
              <a:t> from </a:t>
            </a:r>
            <a:r>
              <a:rPr lang="en-US" sz="2000" dirty="0">
                <a:hlinkClick r:id="rId2"/>
              </a:rPr>
              <a:t>https://people.com/archive/cleared-for-takeoff-vol-41-no-16/</a:t>
            </a:r>
            <a:r>
              <a:rPr lang="en-US" sz="20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Sample, Steven. </a:t>
            </a:r>
            <a:r>
              <a:rPr lang="en-US" sz="2000" i="1" dirty="0" smtClean="0"/>
              <a:t>The Contrarian’s Guide to Leadership</a:t>
            </a:r>
            <a:r>
              <a:rPr lang="en-US" sz="2000" dirty="0" smtClean="0"/>
              <a:t>. San Francisco, </a:t>
            </a:r>
            <a:r>
              <a:rPr lang="en-US" sz="2000" dirty="0" err="1" smtClean="0"/>
              <a:t>Jossey</a:t>
            </a:r>
            <a:r>
              <a:rPr lang="en-US" sz="2000" dirty="0" smtClean="0"/>
              <a:t>-Bass, 2003.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[Ted-Ed]. (2013, August 15). </a:t>
            </a:r>
            <a:r>
              <a:rPr lang="en-US" sz="2000" i="1" dirty="0" smtClean="0"/>
              <a:t>Everyday Leadership</a:t>
            </a:r>
            <a:r>
              <a:rPr lang="en-US" sz="2000" dirty="0" smtClean="0"/>
              <a:t> [Video File]. Retrieved from </a:t>
            </a:r>
            <a:r>
              <a:rPr lang="en-US" sz="2000" dirty="0">
                <a:hlinkClick r:id="rId3"/>
              </a:rPr>
              <a:t>https://www.youtube.com/watch?v=uAy6EawKKME</a:t>
            </a:r>
            <a:r>
              <a:rPr lang="en-US" sz="2000" dirty="0"/>
              <a:t>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8984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944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Thank You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513183" y="4521771"/>
            <a:ext cx="4273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Josh </a:t>
            </a:r>
            <a:r>
              <a:rPr lang="en-US" sz="2400" dirty="0" smtClean="0"/>
              <a:t>Bright, </a:t>
            </a:r>
            <a:r>
              <a:rPr lang="en-US" sz="2400" dirty="0" err="1" smtClean="0"/>
              <a:t>PharmD</a:t>
            </a:r>
            <a:endParaRPr lang="en-US" sz="2400" dirty="0" smtClean="0"/>
          </a:p>
          <a:p>
            <a:r>
              <a:rPr lang="en-US" sz="2400" dirty="0"/>
              <a:t>j</a:t>
            </a:r>
            <a:r>
              <a:rPr lang="en-US" sz="2400" dirty="0" smtClean="0"/>
              <a:t>osh.bright@narmc.com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13183" y="5530667"/>
            <a:ext cx="4273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Drew </a:t>
            </a:r>
            <a:r>
              <a:rPr lang="en-US" sz="2400" dirty="0" smtClean="0"/>
              <a:t>Jensen, </a:t>
            </a:r>
            <a:r>
              <a:rPr lang="en-US" sz="2400" dirty="0" err="1" smtClean="0"/>
              <a:t>PharmD</a:t>
            </a:r>
            <a:endParaRPr lang="en-US" sz="2400" dirty="0" smtClean="0"/>
          </a:p>
          <a:p>
            <a:r>
              <a:rPr lang="en-US" sz="2400" dirty="0" smtClean="0"/>
              <a:t>drew.jensen@narmc.com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14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the concept of the everyday leader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Discuss the leadership practice of active listening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Understand the principle of servant leadership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Recognize the importance of thinking gray and thinking free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8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94" y="769632"/>
            <a:ext cx="4082509" cy="608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772725" y="446049"/>
            <a:ext cx="5977050" cy="3111193"/>
            <a:chOff x="4772725" y="446049"/>
            <a:chExt cx="5977050" cy="3111193"/>
          </a:xfrm>
        </p:grpSpPr>
        <p:sp>
          <p:nvSpPr>
            <p:cNvPr id="3" name="Oval Callout 2"/>
            <p:cNvSpPr/>
            <p:nvPr/>
          </p:nvSpPr>
          <p:spPr>
            <a:xfrm>
              <a:off x="4772725" y="446049"/>
              <a:ext cx="5887840" cy="3111193"/>
            </a:xfrm>
            <a:prstGeom prst="wedgeEllipseCallou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943590" y="970354"/>
              <a:ext cx="480618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rgbClr val="FF0000"/>
                  </a:solidFill>
                </a:rPr>
                <a:t>“Take me to your leader.”</a:t>
              </a:r>
              <a:endParaRPr lang="en-US" sz="5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852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936" y="500210"/>
            <a:ext cx="8697835" cy="634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310" y="546413"/>
            <a:ext cx="59993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The captain goes down with the ship.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7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310" y="911536"/>
            <a:ext cx="112403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“Leaders are willing to do what 99.9% of humanity is not: make decisions and take responsibility for them.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457310" y="3888904"/>
            <a:ext cx="107273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I personally can’t think of a worse way to spend my day.”</a:t>
            </a:r>
          </a:p>
          <a:p>
            <a:pPr algn="r"/>
            <a:r>
              <a:rPr lang="en-US" sz="5400" dirty="0" smtClean="0"/>
              <a:t>-John </a:t>
            </a:r>
            <a:r>
              <a:rPr lang="en-US" sz="5400" dirty="0" err="1" smtClean="0"/>
              <a:t>Cadley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0592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351"/>
            <a:ext cx="5871284" cy="63896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84705" y="1339049"/>
            <a:ext cx="6757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i="1" dirty="0" smtClean="0"/>
              <a:t>Everyday leadership</a:t>
            </a:r>
            <a:endParaRPr lang="en-US" sz="60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330392" y="3757957"/>
            <a:ext cx="64118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Drew Dudley</a:t>
            </a:r>
          </a:p>
          <a:p>
            <a:pPr algn="r"/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www.youtube.com/watch?v=uAy6EawKKME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303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87" y="2314575"/>
            <a:ext cx="779145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1405" y="825199"/>
            <a:ext cx="112403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Leading with Lollipops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81010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rew\AppData\Local\Microsoft\Windows\INetCache\IE\JVKLN0BR\Assistive_Listening_Devices_2[1]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37101"/>
            <a:ext cx="2720897" cy="272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603" y="890750"/>
            <a:ext cx="10703303" cy="46848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“The average person suffers from three delusions: </a:t>
            </a:r>
          </a:p>
          <a:p>
            <a:pPr marL="914400" indent="-914400">
              <a:buAutoNum type="arabicParenBoth"/>
            </a:pPr>
            <a:r>
              <a:rPr lang="en-US" sz="4400" dirty="0" smtClean="0"/>
              <a:t>that he is a good driver, </a:t>
            </a:r>
          </a:p>
          <a:p>
            <a:pPr marL="914400" indent="-914400">
              <a:buAutoNum type="arabicParenBoth"/>
            </a:pPr>
            <a:r>
              <a:rPr lang="en-US" sz="4400" dirty="0" smtClean="0"/>
              <a:t>that he has a good sense of humor, and </a:t>
            </a:r>
          </a:p>
          <a:p>
            <a:pPr marL="914400" indent="-914400">
              <a:buAutoNum type="arabicParenBoth"/>
            </a:pPr>
            <a:r>
              <a:rPr lang="en-US" sz="4400" dirty="0" smtClean="0">
                <a:solidFill>
                  <a:srgbClr val="FF0000"/>
                </a:solidFill>
              </a:rPr>
              <a:t>that he is a good listener.”</a:t>
            </a:r>
          </a:p>
          <a:p>
            <a:pPr marL="0" indent="0" algn="r">
              <a:buNone/>
            </a:pPr>
            <a:r>
              <a:rPr lang="en-US" sz="4400" dirty="0" smtClean="0"/>
              <a:t>-Steven Sample</a:t>
            </a:r>
          </a:p>
        </p:txBody>
      </p:sp>
    </p:spTree>
    <p:extLst>
      <p:ext uri="{BB962C8B-B14F-4D97-AF65-F5344CB8AC3E}">
        <p14:creationId xmlns:p14="http://schemas.microsoft.com/office/powerpoint/2010/main" val="349593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3888</TotalTime>
  <Words>570</Words>
  <Application>Microsoft Office PowerPoint</Application>
  <PresentationFormat>Widescreen</PresentationFormat>
  <Paragraphs>82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Practices and Principles of Leadership</vt:lpstr>
      <vt:lpstr>Disclosure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percentage of your time is spent helping your direct reports succeed? </vt:lpstr>
      <vt:lpstr>PowerPoint Presentation</vt:lpstr>
      <vt:lpstr>PowerPoint Presentation</vt:lpstr>
      <vt:lpstr>PowerPoint Presentation</vt:lpstr>
      <vt:lpstr>Dangers of “Binary thinking”</vt:lpstr>
      <vt:lpstr>PowerPoint Presentation</vt:lpstr>
      <vt:lpstr>PowerPoint Presentation</vt:lpstr>
      <vt:lpstr>PowerPoint Presentation</vt:lpstr>
      <vt:lpstr>References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Drew Jensen</dc:creator>
  <cp:lastModifiedBy>Drew Jensen</cp:lastModifiedBy>
  <cp:revision>62</cp:revision>
  <dcterms:created xsi:type="dcterms:W3CDTF">2018-09-11T13:08:01Z</dcterms:created>
  <dcterms:modified xsi:type="dcterms:W3CDTF">2018-09-18T19:57:06Z</dcterms:modified>
</cp:coreProperties>
</file>